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891" r:id="rId2"/>
    <p:sldId id="2892" r:id="rId3"/>
    <p:sldId id="2910" r:id="rId4"/>
    <p:sldId id="2911" r:id="rId5"/>
    <p:sldId id="2930" r:id="rId6"/>
    <p:sldId id="2893" r:id="rId7"/>
    <p:sldId id="2895" r:id="rId8"/>
    <p:sldId id="2931" r:id="rId9"/>
    <p:sldId id="2912" r:id="rId10"/>
    <p:sldId id="394" r:id="rId11"/>
    <p:sldId id="371" r:id="rId12"/>
    <p:sldId id="369" r:id="rId13"/>
    <p:sldId id="399" r:id="rId14"/>
    <p:sldId id="367" r:id="rId15"/>
    <p:sldId id="368" r:id="rId16"/>
    <p:sldId id="2894" r:id="rId17"/>
    <p:sldId id="2913" r:id="rId18"/>
    <p:sldId id="370" r:id="rId19"/>
    <p:sldId id="2914" r:id="rId20"/>
    <p:sldId id="2915" r:id="rId21"/>
    <p:sldId id="2916" r:id="rId22"/>
    <p:sldId id="374" r:id="rId23"/>
    <p:sldId id="376" r:id="rId24"/>
    <p:sldId id="2896" r:id="rId25"/>
    <p:sldId id="377" r:id="rId26"/>
    <p:sldId id="379" r:id="rId27"/>
    <p:sldId id="401" r:id="rId28"/>
    <p:sldId id="380" r:id="rId29"/>
    <p:sldId id="402" r:id="rId30"/>
    <p:sldId id="415" r:id="rId31"/>
    <p:sldId id="2897" r:id="rId32"/>
    <p:sldId id="2918" r:id="rId33"/>
    <p:sldId id="381" r:id="rId34"/>
    <p:sldId id="382" r:id="rId35"/>
    <p:sldId id="406" r:id="rId36"/>
    <p:sldId id="405" r:id="rId37"/>
    <p:sldId id="407" r:id="rId38"/>
    <p:sldId id="2917" r:id="rId39"/>
    <p:sldId id="2919" r:id="rId40"/>
    <p:sldId id="2920" r:id="rId41"/>
    <p:sldId id="2921" r:id="rId42"/>
    <p:sldId id="2936" r:id="rId43"/>
    <p:sldId id="322" r:id="rId44"/>
    <p:sldId id="324" r:id="rId45"/>
    <p:sldId id="323" r:id="rId46"/>
    <p:sldId id="326" r:id="rId47"/>
    <p:sldId id="333" r:id="rId48"/>
    <p:sldId id="2905" r:id="rId49"/>
    <p:sldId id="352" r:id="rId50"/>
    <p:sldId id="355" r:id="rId51"/>
    <p:sldId id="353" r:id="rId52"/>
    <p:sldId id="354" r:id="rId53"/>
    <p:sldId id="332" r:id="rId54"/>
    <p:sldId id="339" r:id="rId55"/>
    <p:sldId id="2938" r:id="rId56"/>
    <p:sldId id="2922" r:id="rId57"/>
    <p:sldId id="408" r:id="rId58"/>
    <p:sldId id="2923" r:id="rId59"/>
    <p:sldId id="410" r:id="rId60"/>
    <p:sldId id="409" r:id="rId61"/>
    <p:sldId id="384" r:id="rId62"/>
    <p:sldId id="387" r:id="rId63"/>
    <p:sldId id="388" r:id="rId64"/>
    <p:sldId id="2899" r:id="rId65"/>
    <p:sldId id="2900" r:id="rId66"/>
    <p:sldId id="2901" r:id="rId67"/>
    <p:sldId id="2902" r:id="rId68"/>
    <p:sldId id="411" r:id="rId69"/>
    <p:sldId id="2925" r:id="rId70"/>
    <p:sldId id="2926" r:id="rId71"/>
    <p:sldId id="2927" r:id="rId72"/>
    <p:sldId id="2939" r:id="rId73"/>
    <p:sldId id="2928" r:id="rId74"/>
    <p:sldId id="2932" r:id="rId75"/>
    <p:sldId id="2898" r:id="rId76"/>
    <p:sldId id="412" r:id="rId77"/>
    <p:sldId id="393" r:id="rId78"/>
    <p:sldId id="2934" r:id="rId79"/>
    <p:sldId id="2937" r:id="rId80"/>
    <p:sldId id="2935" r:id="rId81"/>
    <p:sldId id="1617" r:id="rId82"/>
  </p:sldIdLst>
  <p:sldSz cx="12190413" cy="6858000"/>
  <p:notesSz cx="6797675" cy="9929813"/>
  <p:custDataLst>
    <p:tags r:id="rId8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59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31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03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7530" indent="1905" algn="l" rtl="0" eaLnBrk="0" fontAlgn="base" hangingPunct="0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FF0000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37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9" userDrawn="1">
          <p15:clr>
            <a:srgbClr val="A4A3A4"/>
          </p15:clr>
        </p15:guide>
        <p15:guide id="2" pos="210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Wei" initials="C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DE42"/>
    <a:srgbClr val="E05E40"/>
    <a:srgbClr val="F99527"/>
    <a:srgbClr val="9EC1F4"/>
    <a:srgbClr val="F3698A"/>
    <a:srgbClr val="E99417"/>
    <a:srgbClr val="BA2D06"/>
    <a:srgbClr val="005BE2"/>
    <a:srgbClr val="00923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2" autoAdjust="0"/>
    <p:restoredTop sz="87638" autoAdjust="0"/>
  </p:normalViewPr>
  <p:slideViewPr>
    <p:cSldViewPr>
      <p:cViewPr varScale="1">
        <p:scale>
          <a:sx n="130" d="100"/>
          <a:sy n="130" d="100"/>
        </p:scale>
        <p:origin x="2838" y="150"/>
      </p:cViewPr>
      <p:guideLst>
        <p:guide orient="horz" pos="2092"/>
        <p:guide pos="37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1464" y="-108"/>
      </p:cViewPr>
      <p:guideLst>
        <p:guide orient="horz" pos="3029"/>
        <p:guide pos="210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t" anchorCtr="0" compatLnSpc="1"/>
          <a:lstStyle>
            <a:lvl1pPr algn="l" defTabSz="955929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4" y="0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t" anchorCtr="0" compatLnSpc="1"/>
          <a:lstStyle>
            <a:lvl1pPr algn="r" defTabSz="955929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862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b" anchorCtr="0" compatLnSpc="1"/>
          <a:lstStyle>
            <a:lvl1pPr algn="l" defTabSz="955929" eaLnBrk="1" hangingPunct="1">
              <a:lnSpc>
                <a:spcPct val="100000"/>
              </a:lnSpc>
              <a:spcBef>
                <a:spcPct val="0"/>
              </a:spcBef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4" y="9433862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b" anchorCtr="0" compatLnSpc="1"/>
          <a:lstStyle>
            <a:lvl1pPr algn="r" defTabSz="955929" eaLnBrk="1" hangingPunct="1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7498E72-F95B-4683-94F3-040E690CAC2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316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t" anchorCtr="0" compatLnSpc="1"/>
          <a:lstStyle>
            <a:lvl1pPr algn="l" defTabSz="955929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4" y="0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t" anchorCtr="0" compatLnSpc="1"/>
          <a:lstStyle>
            <a:lvl1pPr algn="r" defTabSz="955929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1670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716160"/>
            <a:ext cx="5438748" cy="44681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21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b" anchorCtr="0" compatLnSpc="1"/>
          <a:lstStyle>
            <a:lvl1pPr algn="l" defTabSz="955929" eaLnBrk="1" hangingPunct="1">
              <a:lnSpc>
                <a:spcPct val="100000"/>
              </a:lnSpc>
              <a:spcBef>
                <a:spcPct val="0"/>
              </a:spcBef>
              <a:defRPr sz="13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4" y="9432321"/>
            <a:ext cx="2945862" cy="4959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5581" tIns="47791" rIns="95581" bIns="47791" numCol="1" anchor="b" anchorCtr="0" compatLnSpc="1"/>
          <a:lstStyle>
            <a:lvl1pPr algn="r" defTabSz="955929" eaLnBrk="1" hangingPunct="1">
              <a:defRPr sz="1300" b="0">
                <a:solidFill>
                  <a:schemeClr val="tx1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9428754-80EA-4722-B222-5EB445CA195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11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1pPr>
    <a:lvl2pPr marL="4559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428754-80EA-4722-B222-5EB445CA1959}" type="slidenum">
              <a:rPr lang="zh-CN" altLang="en-US" smtClean="0"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0122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 userDrawn="1"/>
        </p:nvSpPr>
        <p:spPr>
          <a:xfrm>
            <a:off x="8831263" y="4221163"/>
            <a:ext cx="3322637" cy="2195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60000"/>
              </a:lnSpc>
              <a:spcBef>
                <a:spcPct val="5000"/>
              </a:spcBef>
              <a:defRPr/>
            </a:pPr>
            <a:endParaRPr lang="zh-CN" altLang="en-US" sz="2800"/>
          </a:p>
        </p:txBody>
      </p:sp>
      <p:pic>
        <p:nvPicPr>
          <p:cNvPr id="3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0" algn="l" hangingPunct="0">
              <a:defRPr sz="4000" b="1">
                <a:solidFill>
                  <a:schemeClr val="bg1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b="1">
                <a:solidFill>
                  <a:srgbClr val="002060"/>
                </a:solidFill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>
                <a:solidFill>
                  <a:srgbClr val="002060"/>
                </a:solidFill>
              </a:defRPr>
            </a:lvl2pPr>
            <a:lvl3pPr marL="1143000" indent="-228600">
              <a:buFont typeface="Wingdings" panose="05000000000000000000" pitchFamily="2" charset="2"/>
              <a:buChar char="p"/>
              <a:defRPr>
                <a:solidFill>
                  <a:srgbClr val="002060"/>
                </a:solidFill>
              </a:defRPr>
            </a:lvl3pPr>
            <a:lvl4pPr marL="1600200" indent="-228600">
              <a:buFont typeface="Wingdings" panose="05000000000000000000" pitchFamily="2" charset="2"/>
              <a:buChar char="n"/>
              <a:defRPr>
                <a:solidFill>
                  <a:srgbClr val="002060"/>
                </a:solidFill>
              </a:defRPr>
            </a:lvl4pPr>
            <a:lvl5pPr marL="1828800" indent="0">
              <a:buFont typeface="Wingdings" panose="05000000000000000000" pitchFamily="2" charset="2"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第二级单击此处编辑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05" y="1481328"/>
            <a:ext cx="10971086" cy="4525963"/>
          </a:xfrm>
        </p:spPr>
        <p:txBody>
          <a:bodyPr/>
          <a:lstStyle>
            <a:lvl1pPr>
              <a:defRPr b="1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90935" y="6407944"/>
            <a:ext cx="2559920" cy="365760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23078" y="6407944"/>
            <a:ext cx="3133752" cy="365125"/>
          </a:xfrm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82818" y="6407944"/>
            <a:ext cx="832681" cy="36512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7E88AF7-5153-4875-A5A7-0323E1DC4585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09505" y="274638"/>
            <a:ext cx="10971086" cy="1143000"/>
          </a:xfrm>
        </p:spPr>
        <p:txBody>
          <a:bodyPr rtlCol="0"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3" y="4664147"/>
            <a:ext cx="121995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914257" y="1752601"/>
            <a:ext cx="1036158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914257" y="3611607"/>
            <a:ext cx="10361581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5019" y="4953000"/>
            <a:ext cx="12195114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>
          <a:xfrm>
            <a:off x="8967975" y="6407944"/>
            <a:ext cx="2559920" cy="36576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5839183" y="6407944"/>
            <a:ext cx="3133752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>
          <a:xfrm>
            <a:off x="11527894" y="6407944"/>
            <a:ext cx="487604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86AB41F-CAC1-4232-8954-A49D2EE7F6D8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微软雅黑" panose="020B050302020402020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anose="02020603050405020304" pitchFamily="18" charset="0"/>
          <a:ea typeface="微软雅黑" panose="020B0503020204020204" charset="-122"/>
          <a:cs typeface="微软雅黑" panose="020B050302020402020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www.sonarqub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40714" y="2780819"/>
            <a:ext cx="10907713" cy="1262062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微软雅黑" panose="020B0503020204020204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程序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及其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质量保证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方法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产品的质量问题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外在</a:t>
            </a:r>
            <a:r>
              <a:rPr lang="zh-CN" altLang="en-US" dirty="0"/>
              <a:t>：用户直接可以感觉到的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使用用户</a:t>
            </a:r>
            <a:r>
              <a:rPr lang="zh-CN" altLang="en-US" dirty="0"/>
              <a:t>：圆滑、手感好、美观、不死机、操作便捷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内在</a:t>
            </a:r>
            <a:r>
              <a:rPr lang="zh-CN" altLang="en-US" dirty="0"/>
              <a:t>：用户无法直接感触到的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维修人员</a:t>
            </a:r>
            <a:r>
              <a:rPr lang="zh-CN" altLang="en-US" dirty="0"/>
              <a:t>：易于维护、易于更换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程序的二类利益相关者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endParaRPr lang="en-US" altLang="zh-CN" dirty="0"/>
          </a:p>
          <a:p>
            <a:pPr lvl="1"/>
            <a:r>
              <a:rPr lang="zh-CN" altLang="en-US" dirty="0"/>
              <a:t>程序的运行展示</a:t>
            </a:r>
            <a:r>
              <a:rPr lang="zh-CN" altLang="en-US" b="1" dirty="0">
                <a:solidFill>
                  <a:srgbClr val="C00000"/>
                </a:solidFill>
              </a:rPr>
              <a:t>功能和性能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满足和实现用户</a:t>
            </a:r>
            <a:r>
              <a:rPr lang="zh-CN" altLang="en-US" b="1" dirty="0">
                <a:solidFill>
                  <a:srgbClr val="C00000"/>
                </a:solidFill>
              </a:rPr>
              <a:t>的需求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r>
              <a:rPr lang="zh-CN" altLang="en-US" dirty="0"/>
              <a:t>程序员</a:t>
            </a:r>
            <a:endParaRPr lang="en-US" altLang="zh-CN" dirty="0"/>
          </a:p>
          <a:p>
            <a:pPr lvl="1"/>
            <a:r>
              <a:rPr lang="zh-CN" altLang="en-US" dirty="0"/>
              <a:t>编写、阅读和维护程序</a:t>
            </a:r>
            <a:endParaRPr lang="en-US" altLang="zh-CN" dirty="0"/>
          </a:p>
          <a:p>
            <a:pPr lvl="1"/>
            <a:r>
              <a:rPr lang="zh-CN" altLang="en-US" dirty="0"/>
              <a:t>发现和修改程序中的</a:t>
            </a:r>
            <a:r>
              <a:rPr lang="zh-CN" altLang="en-US" b="1" dirty="0">
                <a:solidFill>
                  <a:srgbClr val="C00000"/>
                </a:solidFill>
              </a:rPr>
              <a:t>缺陷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466232" y="4689140"/>
            <a:ext cx="5724181" cy="1399063"/>
            <a:chOff x="1332361" y="5174017"/>
            <a:chExt cx="5724181" cy="1399063"/>
          </a:xfrm>
        </p:grpSpPr>
        <p:sp>
          <p:nvSpPr>
            <p:cNvPr id="7" name="椭圆 6"/>
            <p:cNvSpPr/>
            <p:nvPr/>
          </p:nvSpPr>
          <p:spPr>
            <a:xfrm>
              <a:off x="3366473" y="5174018"/>
              <a:ext cx="1368152" cy="129614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</a:rPr>
                <a:t>程序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2361" y="5196745"/>
              <a:ext cx="981450" cy="1213028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2277463" y="5448493"/>
              <a:ext cx="1030902" cy="7095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8390" y="5225595"/>
              <a:ext cx="1368152" cy="1030800"/>
            </a:xfrm>
            <a:prstGeom prst="rect">
              <a:avLst/>
            </a:prstGeom>
          </p:spPr>
        </p:pic>
        <p:sp>
          <p:nvSpPr>
            <p:cNvPr id="12" name="右箭头 11"/>
            <p:cNvSpPr/>
            <p:nvPr/>
          </p:nvSpPr>
          <p:spPr>
            <a:xfrm>
              <a:off x="4755154" y="5487927"/>
              <a:ext cx="999774" cy="67584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连接符: 肘形 5"/>
            <p:cNvCxnSpPr>
              <a:stCxn id="7" idx="0"/>
              <a:endCxn id="8" idx="0"/>
            </p:cNvCxnSpPr>
            <p:nvPr/>
          </p:nvCxnSpPr>
          <p:spPr>
            <a:xfrm rot="16200000" flipH="1" flipV="1">
              <a:off x="2925454" y="4071649"/>
              <a:ext cx="22727" cy="2227463"/>
            </a:xfrm>
            <a:prstGeom prst="bentConnector3">
              <a:avLst>
                <a:gd name="adj1" fmla="val -1983500"/>
              </a:avLst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2079329" y="6056979"/>
              <a:ext cx="1030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编码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75417" y="6111415"/>
              <a:ext cx="1030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编译</a:t>
              </a:r>
            </a:p>
          </p:txBody>
        </p:sp>
      </p:grpSp>
      <p:sp>
        <p:nvSpPr>
          <p:cNvPr id="15" name="椭圆 14"/>
          <p:cNvSpPr/>
          <p:nvPr/>
        </p:nvSpPr>
        <p:spPr>
          <a:xfrm>
            <a:off x="7227632" y="960869"/>
            <a:ext cx="1368152" cy="9626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用户</a:t>
            </a:r>
          </a:p>
        </p:txBody>
      </p:sp>
      <p:sp>
        <p:nvSpPr>
          <p:cNvPr id="19" name="椭圆 18"/>
          <p:cNvSpPr/>
          <p:nvPr/>
        </p:nvSpPr>
        <p:spPr>
          <a:xfrm>
            <a:off x="7227632" y="2631837"/>
            <a:ext cx="1368152" cy="9626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程序员</a:t>
            </a:r>
          </a:p>
        </p:txBody>
      </p:sp>
      <p:sp>
        <p:nvSpPr>
          <p:cNvPr id="20" name="矩形 19"/>
          <p:cNvSpPr/>
          <p:nvPr/>
        </p:nvSpPr>
        <p:spPr>
          <a:xfrm>
            <a:off x="9692221" y="1800210"/>
            <a:ext cx="1585932" cy="11161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程序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595784" y="1416482"/>
            <a:ext cx="1096437" cy="9160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6"/>
            <a:endCxn id="20" idx="1"/>
          </p:cNvCxnSpPr>
          <p:nvPr/>
        </p:nvCxnSpPr>
        <p:spPr>
          <a:xfrm flipV="1">
            <a:off x="8595784" y="2358272"/>
            <a:ext cx="1096437" cy="75489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912726" y="1304084"/>
            <a:ext cx="898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694216" y="2923012"/>
            <a:ext cx="1205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编写和维护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对程序的不同质量需求</a:t>
            </a:r>
          </a:p>
        </p:txBody>
      </p:sp>
      <p:sp>
        <p:nvSpPr>
          <p:cNvPr id="2" name="内容占位符 1"/>
          <p:cNvSpPr txBox="1">
            <a:spLocks noGrp="1"/>
          </p:cNvSpPr>
          <p:nvPr>
            <p:ph idx="1"/>
          </p:nvPr>
        </p:nvSpPr>
        <p:spPr>
          <a:xfrm>
            <a:off x="7247334" y="870584"/>
            <a:ext cx="2753952" cy="2177733"/>
          </a:xfr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buFont typeface="Wingdings" panose="05000000000000000000" pitchFamily="2" charset="2"/>
              <a:buChar char="n"/>
              <a:defRPr b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正确性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高效性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可靠性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友好性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</a:p>
        </p:txBody>
      </p:sp>
      <p:sp>
        <p:nvSpPr>
          <p:cNvPr id="6" name="右箭头 5"/>
          <p:cNvSpPr/>
          <p:nvPr/>
        </p:nvSpPr>
        <p:spPr>
          <a:xfrm>
            <a:off x="4632314" y="3964359"/>
            <a:ext cx="1678916" cy="117773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632314" y="1403043"/>
            <a:ext cx="1636619" cy="11777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824" y="1626668"/>
            <a:ext cx="1088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用户角度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0824" y="4076171"/>
            <a:ext cx="1260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程序员角度</a:t>
            </a:r>
          </a:p>
        </p:txBody>
      </p:sp>
      <p:sp>
        <p:nvSpPr>
          <p:cNvPr id="14" name="内容占位符 1"/>
          <p:cNvSpPr txBox="1"/>
          <p:nvPr/>
        </p:nvSpPr>
        <p:spPr>
          <a:xfrm>
            <a:off x="7211330" y="3491456"/>
            <a:ext cx="2789956" cy="24093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buFont typeface="Wingdings" panose="05000000000000000000" pitchFamily="2" charset="2"/>
              <a:buChar char="n"/>
              <a:defRPr kumimoji="1" sz="28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/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/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/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dirty="0">
                <a:sym typeface="+mn-ea"/>
              </a:rPr>
              <a:t>可理解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易修改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可维护</a:t>
            </a:r>
          </a:p>
          <a:p>
            <a:r>
              <a:rPr lang="zh-CN" altLang="en-US" dirty="0">
                <a:sym typeface="+mn-ea"/>
              </a:rPr>
              <a:t>可重用</a:t>
            </a:r>
          </a:p>
          <a:p>
            <a:r>
              <a:rPr lang="zh-CN" altLang="en-US" dirty="0">
                <a:sym typeface="+mn-ea"/>
              </a:rPr>
              <a:t>……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46" y="1317749"/>
            <a:ext cx="1851608" cy="13854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56" y="3852838"/>
            <a:ext cx="1917987" cy="1400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86" y="6054906"/>
            <a:ext cx="788293" cy="7599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6054906"/>
            <a:ext cx="11243778" cy="78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用户和程序员会对程序质量分别提出什么样的要求？为什么？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 </a:t>
            </a:r>
            <a:r>
              <a:rPr lang="zh-CN" altLang="en-US" dirty="0"/>
              <a:t>程序质量的内在和外在体现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外在</a:t>
            </a:r>
            <a:r>
              <a:rPr lang="en-US" altLang="zh-CN" dirty="0"/>
              <a:t>(External)</a:t>
            </a:r>
            <a:r>
              <a:rPr lang="zh-CN" altLang="en-US" dirty="0"/>
              <a:t>质量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用户</a:t>
            </a:r>
            <a:r>
              <a:rPr lang="zh-CN" altLang="en-US" dirty="0"/>
              <a:t>视点</a:t>
            </a:r>
          </a:p>
          <a:p>
            <a:pPr lvl="1"/>
            <a:r>
              <a:rPr lang="zh-CN" altLang="en-US" dirty="0"/>
              <a:t>对外可展示，用户可直接感触到、所关心的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使用流畅性、响应速度、界面美观、操作简易性、运行可靠性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内在</a:t>
            </a:r>
            <a:r>
              <a:rPr lang="en-US" altLang="zh-CN" dirty="0"/>
              <a:t>(Internal)</a:t>
            </a:r>
            <a:r>
              <a:rPr lang="zh-CN" altLang="en-US" dirty="0"/>
              <a:t>质量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程序员</a:t>
            </a:r>
            <a:r>
              <a:rPr lang="zh-CN" altLang="en-US" dirty="0"/>
              <a:t>视点</a:t>
            </a:r>
            <a:endParaRPr lang="en-US" altLang="zh-CN" dirty="0"/>
          </a:p>
          <a:p>
            <a:pPr lvl="1"/>
            <a:r>
              <a:rPr lang="zh-CN" altLang="en-US" dirty="0"/>
              <a:t>体现在程序的内在方面，程序员可以感触到的、所关心的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易于理解、结构清晰、易于修改、可重用好</a:t>
            </a:r>
            <a:r>
              <a:rPr lang="zh-CN" altLang="en-US" dirty="0"/>
              <a:t>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87" y="5793149"/>
            <a:ext cx="752290" cy="759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437" y="5763701"/>
            <a:ext cx="9541060" cy="78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你是否对你或他人编写的程序有质量方面的要求和抱怨？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示例：从用户和程序员视角看程序质量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22" y="1094904"/>
            <a:ext cx="4860540" cy="5337832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294058" y="3449453"/>
            <a:ext cx="2672208" cy="21397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lvl1pPr marL="342900" indent="-342900" algn="just">
              <a:buFont typeface="Wingdings" panose="05000000000000000000" pitchFamily="2" charset="2"/>
              <a:buChar char="n"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dirty="0"/>
              <a:t>这段代码如何？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/>
              <a:t>易于理解吗？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/>
              <a:t>易于修改吗？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2400" dirty="0"/>
              <a:t>结构清晰吗？</a:t>
            </a:r>
            <a:endParaRPr lang="en-US" altLang="zh-CN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400" dirty="0"/>
              <a:t>……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0" y="1125538"/>
            <a:ext cx="6400800" cy="3505200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370569" y="4729633"/>
            <a:ext cx="3634187" cy="156966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indent="0" algn="just">
              <a:buFont typeface="Wingdings" panose="05000000000000000000" pitchFamily="2" charset="2"/>
              <a:buNone/>
              <a:defRPr kumimoji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lvl="1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运行效果如何？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可靠吗？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/>
              <a:t>易于操作和使用吗？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786" y="4762966"/>
            <a:ext cx="2072447" cy="1550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845" y="2008646"/>
            <a:ext cx="1917987" cy="14007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04" y="1484784"/>
            <a:ext cx="5171331" cy="17096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示例：程序代码质量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003725"/>
            <a:ext cx="6566604" cy="5599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7188621" y="1003724"/>
            <a:ext cx="4274156" cy="40814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indent="0" algn="just">
              <a:buFont typeface="Wingdings" panose="05000000000000000000" pitchFamily="2" charset="2"/>
              <a:buNone/>
              <a:defRPr kumimoji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lvl="1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dirty="0"/>
              <a:t>这段程序写的如何？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易于理解吗？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结构清晰吗</a:t>
            </a:r>
            <a:endParaRPr lang="en-US" altLang="zh-CN" sz="28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/>
              <a:t>易于修改吗？</a:t>
            </a:r>
            <a:endParaRPr lang="en-US" altLang="zh-CN" sz="2800" dirty="0"/>
          </a:p>
          <a:p>
            <a:r>
              <a:rPr lang="en-US" altLang="zh-CN" sz="2800" dirty="0"/>
              <a:t>……</a:t>
            </a:r>
          </a:p>
          <a:p>
            <a:endParaRPr lang="en-US" altLang="zh-CN" sz="2800" dirty="0"/>
          </a:p>
          <a:p>
            <a:r>
              <a:rPr lang="zh-CN" altLang="en-US" sz="2800" dirty="0"/>
              <a:t>为什么？</a:t>
            </a:r>
            <a:endParaRPr lang="en-US" altLang="zh-CN" sz="2800" dirty="0"/>
          </a:p>
          <a:p>
            <a:r>
              <a:rPr lang="zh-CN" altLang="en-US" sz="2800" dirty="0"/>
              <a:t>   </a:t>
            </a:r>
            <a:r>
              <a:rPr lang="en-US" altLang="zh-CN" sz="2800" dirty="0"/>
              <a:t>……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/>
              <a:t>你觉得什么样的程序是高质量？</a:t>
            </a:r>
            <a:endParaRPr lang="en-US" altLang="zh-CN" dirty="0"/>
          </a:p>
          <a:p>
            <a:r>
              <a:rPr lang="zh-CN" altLang="en-US" dirty="0"/>
              <a:t>你编写程序时是否考虑了质量问题？</a:t>
            </a:r>
          </a:p>
          <a:p>
            <a:r>
              <a:rPr lang="zh-CN" altLang="en-US" dirty="0"/>
              <a:t>你所写的程序质量如何？</a:t>
            </a:r>
            <a:endParaRPr lang="en-US" altLang="zh-CN" dirty="0"/>
          </a:p>
          <a:p>
            <a:r>
              <a:rPr lang="zh-CN" altLang="en-US" dirty="0"/>
              <a:t>如何才能编写出高质量的程序？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66" y="4262408"/>
            <a:ext cx="1476163" cy="19684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/>
              <a:t>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程序及质量要求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程序及其内部和外部质量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程序质量保证方法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编码规范、设计方法、代码重用、结对编程</a:t>
            </a: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程序质量的分析方法</a:t>
            </a:r>
            <a:endParaRPr lang="en-US" altLang="zh-CN" dirty="0"/>
          </a:p>
          <a:p>
            <a:pPr lvl="1"/>
            <a:r>
              <a:rPr lang="zh-CN" altLang="en-US" dirty="0"/>
              <a:t>人工审查、自动化分析、代码测试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编写程序需要解决的问题</a:t>
            </a:r>
            <a:endParaRPr lang="en-US" altLang="zh-CN" dirty="0"/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95" y="2203625"/>
            <a:ext cx="2412268" cy="24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程序质量的语法和语义体现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代码风格规范</a:t>
            </a:r>
            <a:r>
              <a:rPr lang="en-US" altLang="zh-CN" dirty="0"/>
              <a:t>-</a:t>
            </a:r>
            <a:r>
              <a:rPr lang="zh-CN" altLang="en-US" dirty="0"/>
              <a:t>语法</a:t>
            </a:r>
            <a:endParaRPr lang="en-US" altLang="zh-CN" dirty="0"/>
          </a:p>
          <a:p>
            <a:pPr lvl="1"/>
            <a:r>
              <a:rPr lang="zh-CN" altLang="en-US" dirty="0"/>
              <a:t>语法和结构层次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明确如何来规范程序的书写</a:t>
            </a:r>
            <a:endParaRPr lang="en-US" altLang="zh-CN" dirty="0"/>
          </a:p>
          <a:p>
            <a:pPr lvl="1"/>
            <a:r>
              <a:rPr lang="zh-CN" altLang="en-US" dirty="0"/>
              <a:t>表现为是否易于阅读和理解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代码设计规范</a:t>
            </a:r>
            <a:r>
              <a:rPr lang="en-US" altLang="zh-CN" dirty="0"/>
              <a:t>-</a:t>
            </a:r>
            <a:r>
              <a:rPr lang="zh-CN" altLang="en-US" dirty="0"/>
              <a:t>语义</a:t>
            </a:r>
            <a:endParaRPr lang="en-US" altLang="zh-CN" dirty="0"/>
          </a:p>
          <a:p>
            <a:pPr lvl="1"/>
            <a:r>
              <a:rPr lang="zh-CN" altLang="en-US" dirty="0"/>
              <a:t>语义和内涵层次，外在的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明确如何来组织和封装程序语句</a:t>
            </a:r>
            <a:endParaRPr lang="en-US" altLang="zh-CN" dirty="0"/>
          </a:p>
          <a:p>
            <a:pPr lvl="1"/>
            <a:r>
              <a:rPr lang="zh-CN" altLang="en-US" dirty="0"/>
              <a:t>表现为良好的结构和易于重用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42" y="1117987"/>
            <a:ext cx="5573945" cy="47528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6675831" y="2708920"/>
            <a:ext cx="5317356" cy="88070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程序质量保证方法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/>
              <a:t>遵循</a:t>
            </a:r>
            <a:r>
              <a:rPr lang="zh-CN" altLang="zh-CN" dirty="0"/>
              <a:t>编码风格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zh-CN" altLang="zh-CN" dirty="0"/>
              <a:t>程序设计方法</a:t>
            </a:r>
            <a:endParaRPr lang="en-US" altLang="zh-CN" dirty="0"/>
          </a:p>
          <a:p>
            <a:r>
              <a:rPr lang="zh-CN" altLang="en-US" dirty="0"/>
              <a:t>开展</a:t>
            </a:r>
            <a:r>
              <a:rPr lang="zh-CN" altLang="zh-CN" dirty="0"/>
              <a:t>代码重用</a:t>
            </a:r>
            <a:endParaRPr lang="en-US" altLang="zh-CN" dirty="0"/>
          </a:p>
          <a:p>
            <a:r>
              <a:rPr lang="zh-CN" altLang="en-US" dirty="0"/>
              <a:t>进行</a:t>
            </a:r>
            <a:r>
              <a:rPr lang="zh-CN" altLang="zh-CN" dirty="0"/>
              <a:t>结对编程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/>
              <a:t>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程序及质量要求</a:t>
            </a:r>
            <a:endParaRPr lang="en-US" altLang="zh-CN" dirty="0"/>
          </a:p>
          <a:p>
            <a:pPr lvl="1"/>
            <a:r>
              <a:rPr lang="zh-CN" altLang="en-US" dirty="0"/>
              <a:t>程序及其内部和外部质量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程序质量保证方法</a:t>
            </a:r>
            <a:endParaRPr lang="en-US" altLang="zh-CN" dirty="0"/>
          </a:p>
          <a:p>
            <a:pPr lvl="1"/>
            <a:r>
              <a:rPr lang="zh-CN" altLang="en-US" dirty="0"/>
              <a:t>编码规范、设计方法、代码重用、结对编程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程序质量的分析方法</a:t>
            </a:r>
            <a:endParaRPr lang="en-US" altLang="zh-CN" dirty="0"/>
          </a:p>
          <a:p>
            <a:pPr lvl="1"/>
            <a:r>
              <a:rPr lang="zh-CN" altLang="en-US" dirty="0"/>
              <a:t>人工审查、自动化分析、代码测试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编写程序需要解决的问题</a:t>
            </a:r>
            <a:endParaRPr lang="en-US" altLang="zh-CN" dirty="0"/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95" y="2203625"/>
            <a:ext cx="2412268" cy="24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遵循</a:t>
            </a:r>
            <a:r>
              <a:rPr lang="zh-CN" altLang="zh-CN" dirty="0"/>
              <a:t>编码风格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良好的编程行为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zh-CN" dirty="0"/>
              <a:t>在编码过程中，</a:t>
            </a:r>
            <a:r>
              <a:rPr lang="zh-CN" altLang="en-US" dirty="0"/>
              <a:t>程序员对代码</a:t>
            </a:r>
            <a:r>
              <a:rPr lang="zh-CN" altLang="zh-CN" dirty="0"/>
              <a:t>符号进行良好的组织、合理的命名、提供必要的注释，那么将可增强代码的可读性和可理解性，进而提高代码的可维护性和可重用性，提升代码的内部质量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何为</a:t>
            </a:r>
            <a:r>
              <a:rPr lang="zh-CN" altLang="zh-CN" dirty="0">
                <a:solidFill>
                  <a:srgbClr val="C00000"/>
                </a:solidFill>
              </a:rPr>
              <a:t>编码风格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zh-CN" dirty="0"/>
              <a:t>程序员在编码时要遵循特定的样式及要求，以规范程序员的编程行为以及所产生程序代码的样式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示例：遵循编码风格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7" y="800708"/>
            <a:ext cx="4644516" cy="5100595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874627" y="5985284"/>
            <a:ext cx="356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没有遵循编码风格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47334" y="5985283"/>
            <a:ext cx="3564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遵循编码风格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86" y="800597"/>
            <a:ext cx="6044245" cy="5100595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编写代码的基本原则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易读</a:t>
            </a:r>
            <a:r>
              <a:rPr lang="zh-CN" altLang="en-US" dirty="0"/>
              <a:t>，一看就懂</a:t>
            </a:r>
            <a:endParaRPr lang="en-US" altLang="zh-CN" dirty="0"/>
          </a:p>
          <a:p>
            <a:pPr lvl="1"/>
            <a:r>
              <a:rPr lang="zh-CN" altLang="en-US" dirty="0"/>
              <a:t>理解代码的内涵和意图</a:t>
            </a:r>
            <a:endParaRPr lang="en-US" altLang="zh-CN" dirty="0"/>
          </a:p>
          <a:p>
            <a:pPr lvl="1"/>
            <a:r>
              <a:rPr lang="zh-CN" altLang="en-US" dirty="0"/>
              <a:t>望文生义的符号、缩进和括号、代码注释，遵循编码风格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简明</a:t>
            </a:r>
            <a:r>
              <a:rPr lang="zh-CN" altLang="en-US" dirty="0"/>
              <a:t>，减低复杂度</a:t>
            </a:r>
            <a:endParaRPr lang="en-US" altLang="zh-CN" dirty="0"/>
          </a:p>
          <a:p>
            <a:pPr lvl="1"/>
            <a:r>
              <a:rPr lang="zh-CN" altLang="en-US" dirty="0"/>
              <a:t>避繁就简、不用</a:t>
            </a:r>
            <a:r>
              <a:rPr lang="en-US" altLang="zh-CN" dirty="0" err="1"/>
              <a:t>goto</a:t>
            </a:r>
            <a:r>
              <a:rPr lang="zh-CN" altLang="en-US" dirty="0"/>
              <a:t>语句、减少嵌套层数、简单算法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易改</a:t>
            </a:r>
            <a:r>
              <a:rPr lang="zh-CN" altLang="en-US" dirty="0"/>
              <a:t>，便于维护</a:t>
            </a:r>
            <a:endParaRPr lang="en-US" altLang="zh-CN" dirty="0"/>
          </a:p>
          <a:p>
            <a:pPr lvl="1"/>
            <a:r>
              <a:rPr lang="zh-CN" altLang="en-US" dirty="0"/>
              <a:t>便于修改程序代码、增加新的代码</a:t>
            </a:r>
            <a:endParaRPr lang="en-US" altLang="zh-CN" dirty="0"/>
          </a:p>
          <a:p>
            <a:pPr lvl="1"/>
            <a:r>
              <a:rPr lang="zh-CN" altLang="en-US" dirty="0"/>
              <a:t>封装、参数化、模块化、隐藏、常元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无二义</a:t>
            </a:r>
            <a:r>
              <a:rPr lang="zh-CN" altLang="en-US" dirty="0"/>
              <a:t>，不产生歧义</a:t>
            </a:r>
            <a:endParaRPr lang="en-US" altLang="zh-CN" dirty="0"/>
          </a:p>
          <a:p>
            <a:pPr lvl="1"/>
            <a:r>
              <a:rPr lang="zh-CN" altLang="en-US" dirty="0"/>
              <a:t>不要让人产生误解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代码布局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缩进，用好</a:t>
            </a:r>
            <a:r>
              <a:rPr lang="en-US" altLang="zh-CN" dirty="0"/>
              <a:t>Tab</a:t>
            </a:r>
            <a:r>
              <a:rPr lang="zh-CN" altLang="en-US" dirty="0"/>
              <a:t>键</a:t>
            </a:r>
            <a:endParaRPr lang="en-US" altLang="zh-CN" dirty="0"/>
          </a:p>
          <a:p>
            <a:r>
              <a:rPr lang="zh-CN" altLang="en-US" dirty="0"/>
              <a:t>用括号来表示优先级</a:t>
            </a:r>
            <a:endParaRPr lang="en-US" altLang="zh-CN" dirty="0"/>
          </a:p>
          <a:p>
            <a:r>
              <a:rPr lang="zh-CN" altLang="en-US" dirty="0"/>
              <a:t>断行处的</a:t>
            </a:r>
            <a:r>
              <a:rPr lang="en-US" altLang="zh-CN" dirty="0"/>
              <a:t>{}</a:t>
            </a:r>
          </a:p>
          <a:p>
            <a:pPr marL="393065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(condition)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393065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DoSomething();</a:t>
            </a:r>
          </a:p>
          <a:p>
            <a:pPr marL="393065" lvl="1" indent="0"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393065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DoSomething();</a:t>
            </a:r>
          </a:p>
          <a:p>
            <a:pPr marL="393065" lvl="1" indent="0"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zh-CN" altLang="en-US" dirty="0"/>
              <a:t>一行至多只一条语句</a:t>
            </a:r>
            <a:endParaRPr lang="en-US" altLang="zh-CN" dirty="0"/>
          </a:p>
          <a:p>
            <a:pPr lvl="1"/>
            <a:r>
              <a:rPr lang="zh-CN" altLang="en-US" dirty="0"/>
              <a:t>不要在一行定义多个变量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74" y="1125538"/>
            <a:ext cx="7139323" cy="33989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代码组织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按一定次序来说明数据</a:t>
            </a:r>
            <a:endParaRPr lang="en-US" altLang="zh-CN" dirty="0"/>
          </a:p>
          <a:p>
            <a:r>
              <a:rPr lang="zh-CN" altLang="en-US" dirty="0"/>
              <a:t>按字母顺序说明对象</a:t>
            </a:r>
            <a:endParaRPr lang="en-US" altLang="zh-CN" dirty="0"/>
          </a:p>
          <a:p>
            <a:r>
              <a:rPr lang="zh-CN" altLang="en-US" dirty="0"/>
              <a:t>尽可能避免使用嵌套结构</a:t>
            </a:r>
            <a:endParaRPr lang="en-US" altLang="zh-CN" dirty="0"/>
          </a:p>
          <a:p>
            <a:r>
              <a:rPr lang="zh-CN" altLang="en-US" dirty="0"/>
              <a:t>采用统一的缩进规则</a:t>
            </a:r>
            <a:endParaRPr lang="en-US" altLang="zh-CN" dirty="0"/>
          </a:p>
          <a:p>
            <a:r>
              <a:rPr lang="zh-CN" altLang="en-US" dirty="0"/>
              <a:t>单入口单出口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58" y="1250265"/>
            <a:ext cx="6370646" cy="435746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命名规范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采用有意义、一目了然的命名方式</a:t>
            </a:r>
            <a:endParaRPr lang="en-US" altLang="zh-CN" dirty="0"/>
          </a:p>
          <a:p>
            <a:pPr lvl="1"/>
            <a:r>
              <a:rPr lang="zh-CN" altLang="en-US" dirty="0"/>
              <a:t>变</a:t>
            </a:r>
            <a:r>
              <a:rPr lang="en-US" altLang="zh-CN" dirty="0"/>
              <a:t>/</a:t>
            </a:r>
            <a:r>
              <a:rPr lang="zh-CN" altLang="en-US" dirty="0"/>
              <a:t>常</a:t>
            </a:r>
            <a:r>
              <a:rPr lang="en-US" altLang="zh-CN" dirty="0"/>
              <a:t>/</a:t>
            </a:r>
            <a:r>
              <a:rPr lang="zh-CN" altLang="en-US" dirty="0"/>
              <a:t>函数</a:t>
            </a:r>
            <a:r>
              <a:rPr lang="en-US" altLang="zh-CN" dirty="0"/>
              <a:t>/</a:t>
            </a:r>
            <a:r>
              <a:rPr lang="zh-CN" altLang="en-US" dirty="0"/>
              <a:t>方法</a:t>
            </a:r>
            <a:r>
              <a:rPr lang="en-US" altLang="zh-CN" dirty="0"/>
              <a:t>/</a:t>
            </a:r>
            <a:r>
              <a:rPr lang="zh-CN" altLang="en-US" dirty="0"/>
              <a:t>类</a:t>
            </a:r>
            <a:r>
              <a:rPr lang="en-US" altLang="zh-CN" dirty="0"/>
              <a:t>/</a:t>
            </a:r>
            <a:r>
              <a:rPr lang="zh-CN" altLang="en-US" dirty="0"/>
              <a:t>包</a:t>
            </a:r>
            <a:endParaRPr lang="en-US" altLang="zh-CN" dirty="0"/>
          </a:p>
          <a:p>
            <a:pPr lvl="1"/>
            <a:r>
              <a:rPr lang="zh-CN" altLang="en-US" dirty="0"/>
              <a:t>一看就懂，望文生义</a:t>
            </a:r>
            <a:endParaRPr lang="en-US" altLang="zh-CN" dirty="0"/>
          </a:p>
          <a:p>
            <a:r>
              <a:rPr lang="zh-CN" altLang="en-US" dirty="0"/>
              <a:t>无意义的命名</a:t>
            </a:r>
            <a:endParaRPr lang="en-US" altLang="zh-CN" dirty="0"/>
          </a:p>
          <a:p>
            <a:pPr lvl="1"/>
            <a:r>
              <a:rPr lang="en-US" altLang="zh-CN" dirty="0" err="1"/>
              <a:t>i</a:t>
            </a:r>
            <a:r>
              <a:rPr lang="en-US" altLang="zh-CN" dirty="0"/>
              <a:t>, j, x, y</a:t>
            </a:r>
          </a:p>
          <a:p>
            <a:r>
              <a:rPr lang="zh-CN" altLang="en-US" dirty="0"/>
              <a:t>有意义的命名</a:t>
            </a:r>
            <a:endParaRPr lang="en-US" altLang="zh-CN" dirty="0"/>
          </a:p>
          <a:p>
            <a:pPr lvl="1"/>
            <a:r>
              <a:rPr lang="en-US" altLang="zh-CN" dirty="0" err="1"/>
              <a:t>szPath</a:t>
            </a:r>
            <a:endParaRPr lang="en-US" altLang="zh-CN" dirty="0"/>
          </a:p>
          <a:p>
            <a:pPr lvl="1"/>
            <a:r>
              <a:rPr lang="en-US" altLang="zh-CN" dirty="0" err="1"/>
              <a:t>vPrintName</a:t>
            </a:r>
            <a:r>
              <a:rPr lang="en-US" altLang="zh-CN" dirty="0"/>
              <a:t>( )</a:t>
            </a:r>
          </a:p>
          <a:p>
            <a:pPr lvl="1"/>
            <a:r>
              <a:rPr lang="en-US" altLang="zh-CN" dirty="0" err="1"/>
              <a:t>bReturn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106" y="2421434"/>
            <a:ext cx="6749803" cy="3744416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命名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命名通则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zh-CN" altLang="en-US" b="1" dirty="0">
                <a:solidFill>
                  <a:srgbClr val="C00000"/>
                </a:solidFill>
              </a:rPr>
              <a:t>英文单词或缩写</a:t>
            </a:r>
            <a:r>
              <a:rPr lang="zh-CN" altLang="en-US" dirty="0"/>
              <a:t>，不要使用拼音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望文知义</a:t>
            </a:r>
            <a:r>
              <a:rPr lang="zh-CN" altLang="en-US" dirty="0"/>
              <a:t>原则，含义清晰、明确</a:t>
            </a:r>
          </a:p>
          <a:p>
            <a:pPr lvl="1"/>
            <a:r>
              <a:rPr lang="zh-CN" altLang="en-US" dirty="0"/>
              <a:t>命名</a:t>
            </a:r>
            <a:r>
              <a:rPr lang="zh-CN" altLang="en-US" b="1" dirty="0">
                <a:solidFill>
                  <a:srgbClr val="C00000"/>
                </a:solidFill>
              </a:rPr>
              <a:t>不要过长</a:t>
            </a:r>
            <a:endParaRPr lang="zh-CN" altLang="en-US" dirty="0"/>
          </a:p>
          <a:p>
            <a:pPr lvl="1"/>
            <a:r>
              <a:rPr lang="zh-CN" altLang="en-US" dirty="0"/>
              <a:t>尽量使用</a:t>
            </a:r>
            <a:r>
              <a:rPr lang="zh-CN" altLang="en-US" b="1" dirty="0">
                <a:solidFill>
                  <a:srgbClr val="C00000"/>
                </a:solidFill>
              </a:rPr>
              <a:t>全称，少用缩写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3904987"/>
            <a:ext cx="8028892" cy="266989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7571370" y="1700808"/>
            <a:ext cx="4284476" cy="14711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lvl1pPr marL="342900" indent="-342900" algn="just">
              <a:buFont typeface="Wingdings" panose="05000000000000000000" pitchFamily="2" charset="2"/>
              <a:buChar char="n"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不规范的命名</a:t>
            </a:r>
            <a:endParaRPr lang="en-US" altLang="zh-CN" dirty="0"/>
          </a:p>
          <a:p>
            <a:pPr lvl="1"/>
            <a:r>
              <a:rPr lang="en-US" altLang="zh-CN" dirty="0" err="1"/>
              <a:t>DaYinWenJian</a:t>
            </a:r>
            <a:r>
              <a:rPr lang="en-US" altLang="zh-CN" dirty="0"/>
              <a:t>  </a:t>
            </a:r>
            <a:r>
              <a:rPr lang="zh-CN" altLang="en-US" dirty="0"/>
              <a:t>与 </a:t>
            </a:r>
            <a:r>
              <a:rPr lang="en-US" altLang="zh-CN" dirty="0" err="1"/>
              <a:t>PrintFile</a:t>
            </a:r>
            <a:endParaRPr lang="en-US" altLang="zh-CN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1846734" y="4257092"/>
            <a:ext cx="1332148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命名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命名和大小写</a:t>
            </a:r>
            <a:endParaRPr lang="en-US" altLang="zh-CN" dirty="0"/>
          </a:p>
          <a:p>
            <a:pPr lvl="1"/>
            <a:r>
              <a:rPr lang="zh-CN" altLang="en-US" dirty="0"/>
              <a:t>类</a:t>
            </a:r>
            <a:r>
              <a:rPr lang="en-US" altLang="zh-CN" dirty="0"/>
              <a:t>/</a:t>
            </a:r>
            <a:r>
              <a:rPr lang="zh-CN" altLang="en-US" dirty="0"/>
              <a:t>类型</a:t>
            </a:r>
            <a:r>
              <a:rPr lang="en-US" altLang="zh-CN" dirty="0"/>
              <a:t>/</a:t>
            </a:r>
            <a:r>
              <a:rPr lang="zh-CN" altLang="en-US" dirty="0"/>
              <a:t>变量：</a:t>
            </a:r>
            <a:r>
              <a:rPr lang="zh-CN" altLang="en-US" b="1" dirty="0">
                <a:solidFill>
                  <a:srgbClr val="C00000"/>
                </a:solidFill>
              </a:rPr>
              <a:t>用名词和名词短语</a:t>
            </a:r>
            <a:r>
              <a:rPr lang="zh-CN" altLang="en-US" dirty="0"/>
              <a:t>，所有单词第一个字母大写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/</a:t>
            </a:r>
            <a:r>
              <a:rPr lang="zh-CN" altLang="en-US" dirty="0"/>
              <a:t>方法：</a:t>
            </a:r>
            <a:r>
              <a:rPr lang="zh-CN" altLang="en-US" b="1" dirty="0">
                <a:solidFill>
                  <a:srgbClr val="C00000"/>
                </a:solidFill>
              </a:rPr>
              <a:t>动词或者动词短语</a:t>
            </a:r>
            <a:r>
              <a:rPr lang="zh-CN" altLang="en-US" dirty="0"/>
              <a:t>，第一个单词小写，随后单词第一个字母大写</a:t>
            </a:r>
            <a:endParaRPr lang="en-US" altLang="zh-CN" dirty="0"/>
          </a:p>
          <a:p>
            <a:pPr lvl="1"/>
            <a:r>
              <a:rPr lang="zh-CN" altLang="en-US" dirty="0"/>
              <a:t>示例：</a:t>
            </a:r>
            <a:r>
              <a:rPr lang="en-US" altLang="zh-CN" dirty="0"/>
              <a:t>Member, </a:t>
            </a:r>
            <a:r>
              <a:rPr lang="en-US" altLang="zh-CN" dirty="0" err="1"/>
              <a:t>ProductInfo</a:t>
            </a:r>
            <a:r>
              <a:rPr lang="en-US" altLang="zh-CN" dirty="0"/>
              <a:t>, </a:t>
            </a:r>
            <a:r>
              <a:rPr lang="en-US" altLang="zh-CN" dirty="0" err="1"/>
              <a:t>getName</a:t>
            </a:r>
            <a:r>
              <a:rPr lang="en-US" altLang="zh-CN" dirty="0"/>
              <a:t>(), </a:t>
            </a:r>
            <a:r>
              <a:rPr lang="en-US" altLang="zh-CN" dirty="0" err="1"/>
              <a:t>setName</a:t>
            </a:r>
            <a:r>
              <a:rPr lang="en-US" altLang="zh-CN" dirty="0"/>
              <a:t>(), </a:t>
            </a:r>
            <a:r>
              <a:rPr lang="en-US" altLang="zh-CN" dirty="0" err="1"/>
              <a:t>renderPage</a:t>
            </a:r>
            <a:r>
              <a:rPr lang="en-US" altLang="zh-CN" dirty="0"/>
              <a:t>()</a:t>
            </a:r>
          </a:p>
          <a:p>
            <a:r>
              <a:rPr lang="zh-CN" altLang="en-US" dirty="0"/>
              <a:t>不规范的命名</a:t>
            </a:r>
            <a:endParaRPr lang="en-US" altLang="zh-CN" dirty="0"/>
          </a:p>
          <a:p>
            <a:pPr lvl="1"/>
            <a:r>
              <a:rPr lang="zh-CN" altLang="en-US" dirty="0"/>
              <a:t>变量：</a:t>
            </a:r>
            <a:r>
              <a:rPr lang="en-US" altLang="zh-CN" dirty="0"/>
              <a:t>print; </a:t>
            </a:r>
          </a:p>
          <a:p>
            <a:pPr lvl="1"/>
            <a:r>
              <a:rPr lang="zh-CN" altLang="en-US" dirty="0"/>
              <a:t>方法：</a:t>
            </a:r>
            <a:r>
              <a:rPr lang="en-US" altLang="zh-CN" dirty="0"/>
              <a:t>Print()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18" y="3969060"/>
            <a:ext cx="7056784" cy="2346634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</a:t>
            </a:r>
            <a:r>
              <a:rPr lang="en-US" altLang="zh-CN" dirty="0"/>
              <a:t>-</a:t>
            </a:r>
            <a:r>
              <a:rPr lang="zh-CN" altLang="en-US" dirty="0"/>
              <a:t>代码注释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6311540" cy="504031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帮助理解程序</a:t>
            </a:r>
            <a:endParaRPr lang="en-US" altLang="zh-CN" dirty="0"/>
          </a:p>
          <a:p>
            <a:pPr lvl="1"/>
            <a:r>
              <a:rPr lang="zh-CN" altLang="en-US" dirty="0"/>
              <a:t>注释要说明程序</a:t>
            </a:r>
            <a:r>
              <a:rPr lang="en-US" altLang="zh-CN" dirty="0">
                <a:sym typeface="Wingdings" panose="05000000000000000000" pitchFamily="2" charset="2"/>
              </a:rPr>
              <a:t>: (1) 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做什么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r>
              <a:rPr lang="en-US" altLang="zh-CN" dirty="0">
                <a:sym typeface="Wingdings" panose="05000000000000000000" pitchFamily="2" charset="2"/>
              </a:rPr>
              <a:t>(2) 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为什么这么做</a:t>
            </a:r>
            <a:r>
              <a:rPr lang="zh-CN" altLang="en-US" dirty="0">
                <a:sym typeface="Wingdings" panose="05000000000000000000" pitchFamily="2" charset="2"/>
              </a:rPr>
              <a:t>；</a:t>
            </a:r>
            <a:r>
              <a:rPr lang="en-US" altLang="zh-CN" dirty="0">
                <a:sym typeface="Wingdings" panose="05000000000000000000" pitchFamily="2" charset="2"/>
              </a:rPr>
              <a:t>(3) 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注意事项</a:t>
            </a:r>
            <a:endParaRPr lang="en-US" altLang="zh-CN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无需解释程序如何做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注解位置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类头、函数</a:t>
            </a:r>
            <a:r>
              <a:rPr lang="en-US" altLang="zh-CN" b="1" dirty="0">
                <a:solidFill>
                  <a:srgbClr val="C00000"/>
                </a:solidFill>
                <a:sym typeface="Wingdings" panose="05000000000000000000" pitchFamily="2" charset="2"/>
              </a:rPr>
              <a:t>/</a:t>
            </a:r>
            <a:r>
              <a:rPr lang="zh-CN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函数头、关键语句块头、关键语句尾</a:t>
            </a:r>
            <a:endParaRPr lang="en-US" altLang="zh-CN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有效、必要、简洁的注释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太少和过多均不可取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注释要可理解、准确、无二义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随代码的修改而修改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61" y="1013387"/>
            <a:ext cx="5202046" cy="5264614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编码风格示例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0" y="716506"/>
            <a:ext cx="6732748" cy="5855834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8136475" y="1808820"/>
            <a:ext cx="16671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注释</a:t>
            </a:r>
            <a:endParaRPr lang="en-US" altLang="zh-CN" sz="3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命名</a:t>
            </a:r>
            <a:endParaRPr lang="en-US" altLang="zh-CN" sz="3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布局</a:t>
            </a:r>
            <a:endParaRPr lang="en-US" altLang="zh-CN" sz="32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结构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何为程序？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413" cy="5363802"/>
          </a:xfrm>
        </p:spPr>
        <p:txBody>
          <a:bodyPr/>
          <a:lstStyle/>
          <a:p>
            <a:r>
              <a:rPr lang="zh-CN" altLang="zh-CN" dirty="0">
                <a:solidFill>
                  <a:srgbClr val="C00000"/>
                </a:solidFill>
              </a:rPr>
              <a:t>程序（</a:t>
            </a:r>
            <a:r>
              <a:rPr lang="en-US" altLang="zh-CN" dirty="0">
                <a:solidFill>
                  <a:srgbClr val="C00000"/>
                </a:solidFill>
              </a:rPr>
              <a:t>Program</a:t>
            </a:r>
            <a:r>
              <a:rPr lang="zh-CN" altLang="zh-CN" dirty="0">
                <a:solidFill>
                  <a:srgbClr val="C00000"/>
                </a:solidFill>
              </a:rPr>
              <a:t>）</a:t>
            </a:r>
            <a:r>
              <a:rPr lang="zh-CN" altLang="zh-CN" dirty="0"/>
              <a:t>是由</a:t>
            </a:r>
            <a:r>
              <a:rPr lang="zh-CN" altLang="zh-CN" dirty="0">
                <a:solidFill>
                  <a:srgbClr val="C00000"/>
                </a:solidFill>
              </a:rPr>
              <a:t>程序设计语言</a:t>
            </a:r>
            <a:r>
              <a:rPr lang="zh-CN" altLang="zh-CN" dirty="0"/>
              <a:t>所描述的、能为计算机所理解和处理的一组语句序列</a:t>
            </a:r>
            <a:endParaRPr lang="en-US" altLang="zh-CN" dirty="0"/>
          </a:p>
          <a:p>
            <a:pPr lvl="1"/>
            <a:r>
              <a:rPr lang="zh-CN" altLang="zh-CN" dirty="0"/>
              <a:t>用程序设计语言（</a:t>
            </a:r>
            <a:r>
              <a:rPr lang="en-US" altLang="zh-CN" dirty="0"/>
              <a:t>Programming Language</a:t>
            </a:r>
            <a:r>
              <a:rPr lang="zh-CN" altLang="zh-CN" dirty="0"/>
              <a:t>）来描述的</a:t>
            </a:r>
            <a:endParaRPr lang="en-US" altLang="zh-CN" dirty="0"/>
          </a:p>
          <a:p>
            <a:pPr lvl="1"/>
            <a:r>
              <a:rPr lang="zh-CN" altLang="zh-CN" dirty="0"/>
              <a:t>如</a:t>
            </a:r>
            <a:r>
              <a:rPr lang="en-US" altLang="zh-CN" dirty="0"/>
              <a:t>Java</a:t>
            </a:r>
            <a:r>
              <a:rPr lang="zh-CN" altLang="zh-CN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Python</a:t>
            </a:r>
          </a:p>
          <a:p>
            <a:r>
              <a:rPr lang="zh-CN" altLang="zh-CN" dirty="0"/>
              <a:t>程序严格遵循程序设计语言的各项语法和语义规定</a:t>
            </a:r>
            <a:endParaRPr lang="en-US" altLang="zh-CN" dirty="0"/>
          </a:p>
          <a:p>
            <a:pPr lvl="1"/>
            <a:r>
              <a:rPr lang="zh-CN" altLang="zh-CN" dirty="0"/>
              <a:t>确保程序代码能为程序设计语言的编译器所理解，进而编译生成相应的可运行代码</a:t>
            </a:r>
            <a:endParaRPr lang="en-US" altLang="zh-CN" dirty="0"/>
          </a:p>
          <a:p>
            <a:r>
              <a:rPr lang="zh-CN" altLang="zh-CN" dirty="0">
                <a:solidFill>
                  <a:srgbClr val="C00000"/>
                </a:solidFill>
              </a:rPr>
              <a:t>程序代码</a:t>
            </a:r>
            <a:r>
              <a:rPr lang="zh-CN" altLang="zh-CN" dirty="0"/>
              <a:t>可表现为二种形式</a:t>
            </a:r>
            <a:endParaRPr lang="en-US" altLang="zh-CN" dirty="0"/>
          </a:p>
          <a:p>
            <a:pPr lvl="1"/>
            <a:r>
              <a:rPr lang="zh-CN" altLang="zh-CN" dirty="0"/>
              <a:t>源代码（</a:t>
            </a:r>
            <a:r>
              <a:rPr lang="en-US" altLang="zh-CN" dirty="0"/>
              <a:t>Source Code</a:t>
            </a:r>
            <a:r>
              <a:rPr lang="zh-CN" altLang="zh-CN" dirty="0"/>
              <a:t>）</a:t>
            </a:r>
            <a:r>
              <a:rPr lang="zh-CN" altLang="en-US" dirty="0"/>
              <a:t>：用</a:t>
            </a:r>
            <a:r>
              <a:rPr lang="zh-CN" altLang="zh-CN" dirty="0"/>
              <a:t>程序设计语言所描述的代码</a:t>
            </a:r>
            <a:endParaRPr lang="en-US" altLang="zh-CN" dirty="0"/>
          </a:p>
          <a:p>
            <a:pPr lvl="1"/>
            <a:r>
              <a:rPr lang="zh-CN" altLang="zh-CN" dirty="0"/>
              <a:t>可执行代码（</a:t>
            </a:r>
            <a:r>
              <a:rPr lang="en-US" altLang="zh-CN" dirty="0"/>
              <a:t>Executable Code</a:t>
            </a:r>
            <a:r>
              <a:rPr lang="zh-CN" altLang="zh-CN" dirty="0"/>
              <a:t>）</a:t>
            </a:r>
            <a:r>
              <a:rPr lang="zh-CN" altLang="en-US" dirty="0"/>
              <a:t>：可执行的二进制或中间码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编码风格的相关书籍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编程风格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编程风格</a:t>
            </a:r>
            <a:endParaRPr lang="en-US" altLang="zh-CN" dirty="0"/>
          </a:p>
          <a:p>
            <a:r>
              <a:rPr lang="zh-CN" altLang="en-US" dirty="0"/>
              <a:t>代码整洁之道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70" y="1218068"/>
            <a:ext cx="2267410" cy="31980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51" y="1218068"/>
            <a:ext cx="2445492" cy="31840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90" y="1127941"/>
            <a:ext cx="2743456" cy="33963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61452" y="4724068"/>
            <a:ext cx="7774414" cy="1018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lvl1pPr marL="342900" indent="-342900" algn="just">
              <a:buFont typeface="Wingdings" panose="05000000000000000000" pitchFamily="2" charset="2"/>
              <a:buChar char="n"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不同程序设计语言有不同的编码风格要求</a:t>
            </a: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讨论代码风格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714" y="4653136"/>
            <a:ext cx="1361347" cy="1815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" y="2600908"/>
            <a:ext cx="6123992" cy="3965175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255" y="726963"/>
            <a:ext cx="6612267" cy="3747889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17383" y="750738"/>
            <a:ext cx="5328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代码风格如何？好的一面和不好的一面？</a:t>
            </a:r>
            <a:endParaRPr lang="en-US" altLang="zh-CN" sz="2800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你编写代码时注意风格了吗？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采用程序设计方法学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语句设计</a:t>
            </a:r>
            <a:endParaRPr lang="en-US" altLang="zh-CN" dirty="0"/>
          </a:p>
          <a:p>
            <a:r>
              <a:rPr lang="zh-CN" altLang="en-US" dirty="0"/>
              <a:t>模块化设计</a:t>
            </a:r>
            <a:endParaRPr lang="en-US" altLang="zh-CN" dirty="0"/>
          </a:p>
          <a:p>
            <a:r>
              <a:rPr lang="zh-CN" altLang="en-US" dirty="0"/>
              <a:t>高内聚度、低耦合度原则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代码设计规范</a:t>
            </a:r>
            <a:r>
              <a:rPr lang="en-US" altLang="zh-CN" dirty="0"/>
              <a:t>-</a:t>
            </a:r>
            <a:r>
              <a:rPr lang="zh-CN" altLang="en-US" dirty="0"/>
              <a:t>语句设计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29179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程序设计方面问题，程序内在质量的体现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单入口单出口</a:t>
            </a:r>
            <a:r>
              <a:rPr lang="zh-CN" altLang="en-US" dirty="0"/>
              <a:t>，少用</a:t>
            </a:r>
            <a:r>
              <a:rPr lang="en-US" altLang="zh-CN" dirty="0" err="1"/>
              <a:t>goto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altLang="en-US" dirty="0"/>
              <a:t>加强对</a:t>
            </a:r>
            <a:r>
              <a:rPr lang="zh-CN" altLang="en-US" dirty="0">
                <a:solidFill>
                  <a:srgbClr val="C00000"/>
                </a:solidFill>
              </a:rPr>
              <a:t>异常</a:t>
            </a:r>
            <a:r>
              <a:rPr lang="zh-CN" altLang="en-US" dirty="0"/>
              <a:t>处理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分析和验证输入参数正确性</a:t>
            </a:r>
            <a:r>
              <a:rPr lang="zh-CN" altLang="en-US" dirty="0"/>
              <a:t>，如名字不为空，年龄大于</a:t>
            </a:r>
            <a:r>
              <a:rPr lang="en-US" altLang="zh-CN" dirty="0"/>
              <a:t>0</a:t>
            </a:r>
            <a:r>
              <a:rPr lang="zh-CN" altLang="en-US" dirty="0"/>
              <a:t>少于</a:t>
            </a:r>
            <a:r>
              <a:rPr lang="en-US" altLang="zh-CN" dirty="0"/>
              <a:t>150</a:t>
            </a:r>
          </a:p>
          <a:p>
            <a:pPr lvl="1"/>
            <a:r>
              <a:rPr lang="zh-CN" altLang="en-US" dirty="0"/>
              <a:t>执行结果处理，设置必要</a:t>
            </a:r>
            <a:r>
              <a:rPr lang="zh-CN" altLang="en-US" b="1" dirty="0">
                <a:solidFill>
                  <a:srgbClr val="C00000"/>
                </a:solidFill>
              </a:rPr>
              <a:t>断言</a:t>
            </a:r>
            <a:r>
              <a:rPr lang="zh-CN" altLang="en-US" dirty="0"/>
              <a:t>来分析</a:t>
            </a:r>
            <a:endParaRPr lang="en-US" altLang="zh-CN" dirty="0"/>
          </a:p>
          <a:p>
            <a:pPr marL="393065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如 </a:t>
            </a:r>
            <a:r>
              <a:rPr lang="en-US" altLang="zh-CN" dirty="0"/>
              <a:t>p = </a:t>
            </a:r>
            <a:r>
              <a:rPr lang="en-US" altLang="zh-CN" dirty="0" err="1"/>
              <a:t>AllocateNewSpace</a:t>
            </a:r>
            <a:r>
              <a:rPr lang="en-US" altLang="zh-CN" dirty="0"/>
              <a:t>( );</a:t>
            </a:r>
          </a:p>
          <a:p>
            <a:pPr marL="393065" lvl="1" indent="0">
              <a:buNone/>
            </a:pPr>
            <a:r>
              <a:rPr lang="en-US" altLang="zh-CN" dirty="0"/>
              <a:t>	 Assert(p !=  NULL);</a:t>
            </a:r>
          </a:p>
          <a:p>
            <a:pPr marL="393065" lvl="1" indent="0">
              <a:buNone/>
            </a:pPr>
            <a:r>
              <a:rPr lang="en-US" altLang="zh-CN" dirty="0"/>
              <a:t>	 if (p !=  NULL)  { </a:t>
            </a:r>
          </a:p>
          <a:p>
            <a:pPr marL="393065" lvl="1" indent="0">
              <a:buNone/>
            </a:pPr>
            <a:r>
              <a:rPr lang="en-US" altLang="zh-CN" dirty="0"/>
              <a:t>		 ……</a:t>
            </a:r>
          </a:p>
          <a:p>
            <a:pPr marL="393065" lvl="1" indent="0">
              <a:buNone/>
            </a:pPr>
            <a:r>
              <a:rPr lang="en-US" altLang="zh-CN" dirty="0"/>
              <a:t>	 }</a:t>
            </a:r>
          </a:p>
          <a:p>
            <a:pPr lvl="1"/>
            <a:r>
              <a:rPr lang="zh-CN" altLang="en-US" dirty="0"/>
              <a:t>处理异常语句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 … }  catch (Exception e) { … }</a:t>
            </a:r>
          </a:p>
          <a:p>
            <a:pPr lvl="1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19342" y="3537012"/>
            <a:ext cx="3863269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buFont typeface="Wingdings" panose="05000000000000000000" pitchFamily="2" charset="2"/>
              <a:buChar char="n"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lvl="1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zh-CN" altLang="en-US" dirty="0">
                <a:sym typeface="+mn-ea"/>
              </a:rPr>
              <a:t>将更多的时间和精力放在处理异常代码上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代码设计规范</a:t>
            </a:r>
            <a:r>
              <a:rPr lang="en-US" altLang="zh-CN" dirty="0"/>
              <a:t>-</a:t>
            </a:r>
            <a:r>
              <a:rPr lang="zh-CN" altLang="en-US" dirty="0"/>
              <a:t>模块化设计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模块是逻辑上相对</a:t>
            </a:r>
            <a:r>
              <a:rPr lang="zh-CN" altLang="en-US" b="1" dirty="0">
                <a:solidFill>
                  <a:srgbClr val="C00000"/>
                </a:solidFill>
              </a:rPr>
              <a:t>独立、具有良定义接口</a:t>
            </a:r>
            <a:r>
              <a:rPr lang="zh-CN" altLang="en-US" dirty="0"/>
              <a:t>的编程单位</a:t>
            </a:r>
            <a:endParaRPr lang="en-US" altLang="zh-CN" dirty="0"/>
          </a:p>
          <a:p>
            <a:r>
              <a:rPr lang="zh-CN" altLang="en-US" dirty="0"/>
              <a:t>模块可表现为</a:t>
            </a:r>
            <a:r>
              <a:rPr lang="zh-CN" altLang="en-US" b="1" dirty="0">
                <a:solidFill>
                  <a:srgbClr val="C00000"/>
                </a:solidFill>
              </a:rPr>
              <a:t>函数、过程、方法、类、程序包等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22" y="2492896"/>
            <a:ext cx="8408019" cy="3672954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代码设计规范</a:t>
            </a:r>
            <a:r>
              <a:rPr lang="en-US" altLang="zh-CN" dirty="0"/>
              <a:t>-</a:t>
            </a:r>
            <a:r>
              <a:rPr lang="zh-CN" altLang="en-US" dirty="0"/>
              <a:t>高内聚度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模块内各要素紧密相关，仅实现单一功能</a:t>
            </a:r>
            <a:endParaRPr lang="en-US" altLang="zh-CN" dirty="0"/>
          </a:p>
          <a:p>
            <a:r>
              <a:rPr lang="zh-CN" altLang="en-US" dirty="0"/>
              <a:t>如果模块内多个要素关系不密切，需分解产生多个模块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394905" y="2960948"/>
            <a:ext cx="4108125" cy="1131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826349" y="3221270"/>
            <a:ext cx="869435" cy="6757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A</a:t>
            </a:r>
            <a:endParaRPr lang="zh-CN" altLang="en-US" dirty="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086546" y="3221534"/>
            <a:ext cx="736040" cy="6760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B</a:t>
            </a:r>
            <a:endParaRPr lang="zh-CN" altLang="en-US" dirty="0"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3511" y="3221534"/>
            <a:ext cx="743117" cy="6760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3243351" y="5394442"/>
            <a:ext cx="795607" cy="6760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A</a:t>
            </a:r>
            <a:endParaRPr lang="zh-CN" altLang="en-US" dirty="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362220" y="5394442"/>
            <a:ext cx="787940" cy="6760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B</a:t>
            </a:r>
            <a:endParaRPr lang="zh-CN" altLang="en-US" dirty="0">
              <a:sym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547767" y="5394442"/>
            <a:ext cx="829814" cy="6760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C</a:t>
            </a:r>
            <a:endParaRPr lang="zh-CN" altLang="en-US" dirty="0"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728866" y="5394442"/>
            <a:ext cx="766119" cy="6760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D</a:t>
            </a:r>
            <a:endParaRPr lang="zh-CN" altLang="en-US" dirty="0">
              <a:sym typeface="+mn-ea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5086546" y="4342522"/>
            <a:ext cx="1008660" cy="85697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91250" y="4540176"/>
            <a:ext cx="1342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分解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 dirty="0"/>
              <a:t>代码设计规范</a:t>
            </a:r>
            <a:r>
              <a:rPr lang="en-US" altLang="zh-CN" dirty="0"/>
              <a:t>-</a:t>
            </a:r>
            <a:r>
              <a:rPr lang="zh-CN" altLang="en-US" dirty="0"/>
              <a:t>低耦合度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模块间的关系应设计的非常松散</a:t>
            </a:r>
            <a:endParaRPr lang="en-US" altLang="zh-CN" dirty="0"/>
          </a:p>
          <a:p>
            <a:r>
              <a:rPr lang="zh-CN" altLang="en-US" dirty="0"/>
              <a:t>如果多个模块间的关系非常密切，可将这些模块合并为一个模块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470502" y="4389120"/>
            <a:ext cx="931545" cy="5099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B</a:t>
            </a:r>
            <a:endParaRPr lang="zh-CN" altLang="en-US" dirty="0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74437" y="3429000"/>
            <a:ext cx="931545" cy="5099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A</a:t>
            </a:r>
            <a:endParaRPr lang="zh-CN" altLang="en-US" dirty="0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77736" y="4389120"/>
            <a:ext cx="859790" cy="5060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C</a:t>
            </a:r>
            <a:endParaRPr lang="zh-CN" altLang="en-US" dirty="0">
              <a:sym typeface="+mn-ea"/>
            </a:endParaRPr>
          </a:p>
        </p:txBody>
      </p:sp>
      <p:cxnSp>
        <p:nvCxnSpPr>
          <p:cNvPr id="14" name="直接箭头连接符 13"/>
          <p:cNvCxnSpPr>
            <a:stCxn id="10" idx="0"/>
            <a:endCxn id="11" idx="1"/>
          </p:cNvCxnSpPr>
          <p:nvPr/>
        </p:nvCxnSpPr>
        <p:spPr>
          <a:xfrm flipV="1">
            <a:off x="1936592" y="3684269"/>
            <a:ext cx="537845" cy="70485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6" name="直接箭头连接符 15"/>
          <p:cNvCxnSpPr>
            <a:stCxn id="11" idx="3"/>
          </p:cNvCxnSpPr>
          <p:nvPr/>
        </p:nvCxnSpPr>
        <p:spPr>
          <a:xfrm>
            <a:off x="3405981" y="3684269"/>
            <a:ext cx="468630" cy="70104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8" name="直接箭头连接符 17"/>
          <p:cNvCxnSpPr>
            <a:stCxn id="12" idx="1"/>
            <a:endCxn id="10" idx="3"/>
          </p:cNvCxnSpPr>
          <p:nvPr/>
        </p:nvCxnSpPr>
        <p:spPr>
          <a:xfrm flipH="1">
            <a:off x="2402046" y="4642485"/>
            <a:ext cx="1075690" cy="190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7" name="圆角矩形 26"/>
          <p:cNvSpPr/>
          <p:nvPr/>
        </p:nvSpPr>
        <p:spPr>
          <a:xfrm>
            <a:off x="7375759" y="3882494"/>
            <a:ext cx="2853062" cy="10056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590867" y="4125935"/>
            <a:ext cx="647065" cy="5099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A</a:t>
            </a:r>
            <a:endParaRPr lang="zh-CN" altLang="en-US" dirty="0"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430190" y="4113316"/>
            <a:ext cx="647065" cy="5099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B</a:t>
            </a:r>
            <a:endParaRPr lang="zh-CN" altLang="en-US" dirty="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245377" y="4125935"/>
            <a:ext cx="647065" cy="5099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US" altLang="zh-CN" dirty="0">
                <a:sym typeface="+mn-ea"/>
              </a:rPr>
              <a:t>C</a:t>
            </a:r>
            <a:endParaRPr lang="zh-CN" altLang="en-US" dirty="0">
              <a:sym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5555138" y="3858975"/>
            <a:ext cx="1080135" cy="9719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96943" y="4083352"/>
            <a:ext cx="1342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模块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示例：采用程序设计方法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3215196" cy="5040312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语句设计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模块化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高内聚度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低耦合度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06874" y="804094"/>
            <a:ext cx="2916324" cy="5649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63258" y="804094"/>
            <a:ext cx="5364596" cy="56492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2.4 </a:t>
            </a:r>
            <a:r>
              <a:rPr lang="zh-CN" altLang="en-US" dirty="0"/>
              <a:t>代码重用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r>
              <a:rPr lang="zh-CN" altLang="en-US" dirty="0"/>
              <a:t>何为代码重用</a:t>
            </a:r>
            <a:endParaRPr lang="en-US" altLang="zh-CN" dirty="0"/>
          </a:p>
          <a:p>
            <a:pPr lvl="1"/>
            <a:r>
              <a:rPr lang="zh-CN" altLang="zh-CN" dirty="0"/>
              <a:t>在编写代码过程中，</a:t>
            </a:r>
            <a:r>
              <a:rPr lang="zh-CN" altLang="zh-CN" b="1" dirty="0">
                <a:solidFill>
                  <a:srgbClr val="C00000"/>
                </a:solidFill>
              </a:rPr>
              <a:t>充分利用已有和现成的代码</a:t>
            </a:r>
            <a:r>
              <a:rPr lang="zh-CN" altLang="zh-CN" dirty="0"/>
              <a:t>，并将其集成到程序之中，从而来实现程序功能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代码重用有何好处</a:t>
            </a:r>
            <a:endParaRPr lang="en-US" altLang="zh-CN" dirty="0"/>
          </a:p>
          <a:p>
            <a:pPr lvl="1"/>
            <a:r>
              <a:rPr lang="zh-CN" altLang="zh-CN" dirty="0"/>
              <a:t>由于被重用的代码经过多次反复的使用，代码质量得到充分检验，因而代码重用不仅可极大提高编程效率，而且还可有效提高程序质量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561" y="5759696"/>
            <a:ext cx="788293" cy="7599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8602" y="5759696"/>
            <a:ext cx="10182994" cy="78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为什么代码重用可以提高代码的质量？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重用代码片段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寻找他人实现某些子功能的代码片段</a:t>
            </a:r>
            <a:endParaRPr lang="en-US" altLang="zh-CN" dirty="0"/>
          </a:p>
          <a:p>
            <a:r>
              <a:rPr lang="zh-CN" altLang="en-US" dirty="0"/>
              <a:t>可在</a:t>
            </a:r>
            <a:r>
              <a:rPr lang="en-US" altLang="zh-CN" dirty="0"/>
              <a:t>Stack Overflow</a:t>
            </a:r>
            <a:r>
              <a:rPr lang="zh-CN" altLang="en-US" dirty="0"/>
              <a:t>上寻找到</a:t>
            </a:r>
            <a:r>
              <a:rPr lang="zh-CN" altLang="en-US" dirty="0">
                <a:solidFill>
                  <a:srgbClr val="C00000"/>
                </a:solidFill>
              </a:rPr>
              <a:t>有价值的代码片段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724704" y="2312877"/>
            <a:ext cx="8070802" cy="42625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程序代码示例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1217434"/>
            <a:ext cx="10920413" cy="48565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内容占位符 1"/>
          <p:cNvSpPr txBox="1"/>
          <p:nvPr/>
        </p:nvSpPr>
        <p:spPr>
          <a:xfrm>
            <a:off x="9083538" y="4365104"/>
            <a:ext cx="2196244" cy="1512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342900" indent="-342900" algn="just">
              <a:buFont typeface="Wingdings" panose="05000000000000000000" pitchFamily="2" charset="2"/>
              <a:buChar char="n"/>
              <a:defRPr kumimoji="1" sz="2800"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/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/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/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zh-CN" altLang="en-US" dirty="0">
                <a:sym typeface="+mn-ea"/>
              </a:rPr>
              <a:t>用</a:t>
            </a:r>
            <a:r>
              <a:rPr lang="en-US" altLang="zh-CN" dirty="0">
                <a:sym typeface="+mn-ea"/>
              </a:rPr>
              <a:t>Java</a:t>
            </a:r>
            <a:r>
              <a:rPr lang="zh-CN" altLang="en-US" dirty="0">
                <a:sym typeface="+mn-ea"/>
              </a:rPr>
              <a:t>语言编写的代码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重用函数、类和软构件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1" y="1125538"/>
            <a:ext cx="4907384" cy="5040312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zh-CN" altLang="en-US" dirty="0">
                <a:solidFill>
                  <a:srgbClr val="C00000"/>
                </a:solidFill>
              </a:rPr>
              <a:t>函数库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MFC</a:t>
            </a:r>
            <a:r>
              <a:rPr lang="zh-CN" altLang="zh-CN" dirty="0">
                <a:solidFill>
                  <a:srgbClr val="C00000"/>
                </a:solidFill>
              </a:rPr>
              <a:t>类库</a:t>
            </a:r>
            <a:r>
              <a:rPr lang="en-US" altLang="zh-CN" dirty="0"/>
              <a:t>(Microsoft Foundation Classes)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Java</a:t>
            </a:r>
            <a:r>
              <a:rPr lang="zh-CN" altLang="en-US" dirty="0">
                <a:solidFill>
                  <a:srgbClr val="C00000"/>
                </a:solidFill>
              </a:rPr>
              <a:t>软件开发包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zh-CN" dirty="0"/>
              <a:t>机器人操作系统（</a:t>
            </a:r>
            <a:r>
              <a:rPr lang="en-US" altLang="zh-CN" dirty="0"/>
              <a:t>ROS</a:t>
            </a:r>
            <a:r>
              <a:rPr lang="zh-CN" altLang="zh-CN" dirty="0"/>
              <a:t>）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C00000"/>
                </a:solidFill>
              </a:rPr>
              <a:t>节点软构件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867" y="800708"/>
            <a:ext cx="5410795" cy="55355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重用开源代码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到</a:t>
            </a:r>
            <a:r>
              <a:rPr lang="en-US" altLang="zh-CN" dirty="0" err="1"/>
              <a:t>Github</a:t>
            </a:r>
            <a:r>
              <a:rPr lang="zh-CN" altLang="en-US" dirty="0"/>
              <a:t>中找到</a:t>
            </a:r>
            <a:r>
              <a:rPr lang="zh-CN" altLang="en-US" dirty="0">
                <a:solidFill>
                  <a:srgbClr val="C00000"/>
                </a:solidFill>
              </a:rPr>
              <a:t>粗粒度的代码开源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几万、甚至几十万的程序代码</a:t>
            </a:r>
            <a:endParaRPr lang="en-US" altLang="zh-CN" dirty="0"/>
          </a:p>
          <a:p>
            <a:r>
              <a:rPr lang="zh-CN" altLang="en-US" dirty="0"/>
              <a:t>重用开源代码来实现粗粒度的功能</a:t>
            </a:r>
            <a:endParaRPr lang="en-US" altLang="zh-CN" dirty="0"/>
          </a:p>
          <a:p>
            <a:pPr lvl="1"/>
            <a:r>
              <a:rPr lang="zh-CN" altLang="en-US" dirty="0"/>
              <a:t>完成诸如数据库管理、图像识别、语音分析等功能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你在编程时是否有软件重用？重用了哪些内容？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55" y="4787666"/>
            <a:ext cx="1274055" cy="16989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 </a:t>
            </a:r>
            <a:r>
              <a:rPr lang="zh-CN" altLang="en-US" dirty="0"/>
              <a:t>结对编程</a:t>
            </a:r>
            <a:r>
              <a:rPr lang="en-US" altLang="zh-CN" dirty="0"/>
              <a:t>(Pair-Programming)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两位程序员</a:t>
            </a:r>
            <a:r>
              <a:rPr lang="zh-CN" altLang="en-US" dirty="0"/>
              <a:t>坐在同一工作台前一起开发软件</a:t>
            </a:r>
            <a:endParaRPr lang="en-US" altLang="zh-CN" dirty="0"/>
          </a:p>
          <a:p>
            <a:pPr lvl="1"/>
            <a:r>
              <a:rPr lang="zh-CN" altLang="en-US" dirty="0"/>
              <a:t>一人扮演“领航员”角色，负责具体编写工作，如写程序</a:t>
            </a:r>
            <a:endParaRPr lang="en-US" altLang="zh-CN" dirty="0"/>
          </a:p>
          <a:p>
            <a:pPr lvl="1"/>
            <a:r>
              <a:rPr lang="zh-CN" altLang="en-US" dirty="0"/>
              <a:t>一人扮演“观察者”角色，负责观察行为及结果，如看程序，发现问题</a:t>
            </a:r>
            <a:endParaRPr lang="en-US" altLang="zh-CN" dirty="0"/>
          </a:p>
          <a:p>
            <a:pPr lvl="1"/>
            <a:r>
              <a:rPr lang="zh-CN" altLang="en-US" dirty="0"/>
              <a:t>二者相互讨论，共同完成编程任务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14" y="4257092"/>
            <a:ext cx="2381250" cy="2000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0" y="4365104"/>
            <a:ext cx="2381250" cy="15270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个体开发的局限性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个体知识和技能的局限性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没有人无所不能</a:t>
            </a:r>
            <a:endParaRPr lang="en-US" altLang="zh-CN" dirty="0"/>
          </a:p>
          <a:p>
            <a:pPr lvl="1"/>
            <a:r>
              <a:rPr lang="zh-CN" altLang="en-US" dirty="0"/>
              <a:t>有专长，但很难做到面面俱到</a:t>
            </a:r>
            <a:endParaRPr lang="en-US" altLang="zh-CN" dirty="0"/>
          </a:p>
          <a:p>
            <a:pPr lvl="1"/>
            <a:r>
              <a:rPr lang="zh-CN" altLang="en-US" dirty="0"/>
              <a:t>总会有不懂、不会的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个体开发行为的局限性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人总是会犯错误的，错误很难避免</a:t>
            </a:r>
            <a:endParaRPr lang="en-US" altLang="zh-CN" dirty="0"/>
          </a:p>
          <a:p>
            <a:pPr lvl="1"/>
            <a:r>
              <a:rPr lang="zh-CN" altLang="en-US" dirty="0"/>
              <a:t>老虎也有打旽的时候，注意力不集中就会犯错误</a:t>
            </a:r>
            <a:endParaRPr lang="en-US" altLang="zh-CN" dirty="0"/>
          </a:p>
          <a:p>
            <a:pPr lvl="1"/>
            <a:r>
              <a:rPr lang="zh-CN" altLang="en-US" dirty="0"/>
              <a:t>很难看到或者看清自身的错误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软件开发是集体性</a:t>
            </a:r>
            <a:r>
              <a:rPr lang="en-US" altLang="zh-CN" dirty="0"/>
              <a:t>/</a:t>
            </a:r>
            <a:r>
              <a:rPr lang="zh-CN" altLang="en-US" dirty="0"/>
              <a:t>群体性行为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团队开发</a:t>
            </a:r>
            <a:endParaRPr lang="en-US" altLang="zh-CN" dirty="0"/>
          </a:p>
          <a:p>
            <a:pPr lvl="1"/>
            <a:r>
              <a:rPr lang="zh-CN" altLang="en-US" dirty="0"/>
              <a:t>多人参与、具有共同目的、明确任务分工</a:t>
            </a:r>
            <a:endParaRPr lang="en-US" altLang="zh-CN" dirty="0"/>
          </a:p>
          <a:p>
            <a:r>
              <a:rPr lang="zh-CN" altLang="en-US" dirty="0"/>
              <a:t>合作开发</a:t>
            </a:r>
            <a:endParaRPr lang="en-US" altLang="zh-CN" dirty="0"/>
          </a:p>
          <a:p>
            <a:pPr lvl="1"/>
            <a:r>
              <a:rPr lang="zh-CN" altLang="en-US" dirty="0"/>
              <a:t>相互支持、互相配合、共同解决问题</a:t>
            </a:r>
            <a:endParaRPr lang="en-US" altLang="zh-CN" dirty="0"/>
          </a:p>
          <a:p>
            <a:r>
              <a:rPr lang="zh-CN" altLang="en-US" dirty="0"/>
              <a:t>群体开发</a:t>
            </a:r>
            <a:endParaRPr lang="en-US" altLang="zh-CN" dirty="0"/>
          </a:p>
          <a:p>
            <a:pPr lvl="1"/>
            <a:r>
              <a:rPr lang="zh-CN" altLang="en-US" dirty="0"/>
              <a:t>利用大众的力量、借助大众的智慧和成果</a:t>
            </a:r>
            <a:endParaRPr lang="en-US" altLang="zh-CN" dirty="0"/>
          </a:p>
          <a:p>
            <a:r>
              <a:rPr lang="zh-CN" altLang="en-US" dirty="0"/>
              <a:t>抛弃</a:t>
            </a:r>
            <a:r>
              <a:rPr lang="zh-CN" altLang="en-US" dirty="0">
                <a:solidFill>
                  <a:srgbClr val="C00000"/>
                </a:solidFill>
              </a:rPr>
              <a:t>个人主义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英雄主义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单枪匹马难成大事、单干</a:t>
            </a:r>
            <a:r>
              <a:rPr lang="en-US" altLang="zh-CN" dirty="0"/>
              <a:t>/</a:t>
            </a:r>
            <a:r>
              <a:rPr lang="zh-CN" altLang="en-US" dirty="0"/>
              <a:t>蛮干容易出事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现实世界的结对示例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47134" y="1736812"/>
            <a:ext cx="1872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驾驶员</a:t>
            </a:r>
            <a:endParaRPr lang="en-US" altLang="zh-CN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作战员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72747" y="1724938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驾驶员</a:t>
            </a:r>
            <a:endParaRPr lang="en-US" altLang="zh-CN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领航员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如何实现结对编程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职责明确</a:t>
            </a:r>
            <a:endParaRPr lang="en-US" altLang="zh-CN" dirty="0"/>
          </a:p>
          <a:p>
            <a:pPr lvl="1"/>
            <a:r>
              <a:rPr lang="zh-CN" altLang="en-US" dirty="0"/>
              <a:t>一人写设计文档、编写程序和单元测试等等</a:t>
            </a:r>
            <a:endParaRPr lang="en-US" altLang="zh-CN" dirty="0"/>
          </a:p>
          <a:p>
            <a:pPr lvl="1"/>
            <a:r>
              <a:rPr lang="zh-CN" altLang="en-US" dirty="0"/>
              <a:t>一人审阅文档、复审程序代码、考虑单元测试的覆盖率、是否需要重构、解决具体的技术问题等等</a:t>
            </a:r>
            <a:endParaRPr lang="en-US" altLang="zh-CN" dirty="0"/>
          </a:p>
          <a:p>
            <a:r>
              <a:rPr lang="zh-CN" altLang="en-US" dirty="0"/>
              <a:t>互换角色</a:t>
            </a:r>
            <a:endParaRPr lang="en-US" altLang="zh-CN" dirty="0"/>
          </a:p>
          <a:p>
            <a:pPr lvl="1"/>
            <a:r>
              <a:rPr lang="zh-CN" altLang="en-US" dirty="0"/>
              <a:t>不要连续超过工作</a:t>
            </a:r>
            <a:r>
              <a:rPr lang="en-US" altLang="zh-CN" dirty="0"/>
              <a:t>1</a:t>
            </a:r>
            <a:r>
              <a:rPr lang="zh-CN" altLang="en-US" dirty="0"/>
              <a:t>小时，提高效率</a:t>
            </a:r>
            <a:endParaRPr lang="en-US" altLang="zh-CN" dirty="0"/>
          </a:p>
          <a:p>
            <a:r>
              <a:rPr lang="zh-CN" altLang="en-US" dirty="0"/>
              <a:t>主动参与</a:t>
            </a:r>
            <a:endParaRPr lang="en-US" altLang="zh-CN" dirty="0"/>
          </a:p>
          <a:p>
            <a:pPr lvl="1"/>
            <a:r>
              <a:rPr lang="zh-CN" altLang="en-US" dirty="0"/>
              <a:t>开展讨论、解决问题、做出贡献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编程行为及其特点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快速完成</a:t>
            </a:r>
            <a:endParaRPr lang="en-US" altLang="zh-CN" dirty="0"/>
          </a:p>
          <a:p>
            <a:pPr lvl="1"/>
            <a:r>
              <a:rPr lang="zh-CN" altLang="en-US" dirty="0"/>
              <a:t>尽快得到可运行软件系统、尽早交付给用户、快速应对需求变化</a:t>
            </a:r>
            <a:endParaRPr lang="en-US" altLang="zh-CN" dirty="0"/>
          </a:p>
          <a:p>
            <a:r>
              <a:rPr lang="zh-CN" altLang="en-US" dirty="0"/>
              <a:t>多种技能</a:t>
            </a:r>
            <a:endParaRPr lang="en-US" altLang="zh-CN" dirty="0"/>
          </a:p>
          <a:p>
            <a:pPr lvl="1"/>
            <a:r>
              <a:rPr lang="zh-CN" altLang="en-US" dirty="0"/>
              <a:t>工具和环境</a:t>
            </a:r>
            <a:endParaRPr lang="en-US" altLang="zh-CN" dirty="0"/>
          </a:p>
          <a:p>
            <a:pPr lvl="1"/>
            <a:r>
              <a:rPr lang="zh-CN" altLang="en-US" dirty="0"/>
              <a:t>程序设计语言</a:t>
            </a:r>
            <a:endParaRPr lang="en-US" altLang="zh-CN" dirty="0"/>
          </a:p>
          <a:p>
            <a:pPr lvl="1"/>
            <a:r>
              <a:rPr lang="zh-CN" altLang="en-US" dirty="0"/>
              <a:t>业务领域知识</a:t>
            </a:r>
            <a:endParaRPr lang="en-US" altLang="zh-CN" dirty="0"/>
          </a:p>
          <a:p>
            <a:pPr lvl="1"/>
            <a:r>
              <a:rPr lang="zh-CN" altLang="en-US" dirty="0"/>
              <a:t>编码规范和设计规范</a:t>
            </a:r>
            <a:endParaRPr lang="en-US" altLang="zh-CN" dirty="0"/>
          </a:p>
          <a:p>
            <a:r>
              <a:rPr lang="zh-CN" altLang="en-US" dirty="0"/>
              <a:t>质量要求</a:t>
            </a:r>
            <a:endParaRPr lang="en-US" altLang="zh-CN" dirty="0"/>
          </a:p>
          <a:p>
            <a:pPr lvl="1"/>
            <a:r>
              <a:rPr lang="zh-CN" altLang="en-US" dirty="0"/>
              <a:t>正确性、可读性、可维护性等</a:t>
            </a:r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98" y="4970734"/>
            <a:ext cx="1620180" cy="13686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51490" y="5178030"/>
            <a:ext cx="3276364" cy="9541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indent="0" algn="just">
              <a:buFont typeface="Wingdings" panose="05000000000000000000" pitchFamily="2" charset="2"/>
              <a:buNone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lvl="1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编程包袱：效率和质量问题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结对写程序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编写程序代码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一人写一人复审</a:t>
            </a:r>
            <a:endParaRPr lang="en-US" altLang="zh-CN" dirty="0"/>
          </a:p>
          <a:p>
            <a:pPr lvl="1"/>
            <a:r>
              <a:rPr lang="zh-CN" altLang="en-US" dirty="0"/>
              <a:t>规范性、正确性、可读性等</a:t>
            </a:r>
            <a:endParaRPr lang="en-US" altLang="zh-CN" dirty="0"/>
          </a:p>
          <a:p>
            <a:r>
              <a:rPr lang="zh-CN" altLang="en-US" dirty="0"/>
              <a:t>讨论</a:t>
            </a:r>
            <a:endParaRPr lang="en-US" altLang="zh-CN" dirty="0"/>
          </a:p>
          <a:p>
            <a:pPr lvl="1"/>
            <a:r>
              <a:rPr lang="zh-CN" altLang="en-US" dirty="0"/>
              <a:t>改进与提高</a:t>
            </a:r>
            <a:endParaRPr lang="en-US" altLang="zh-CN" dirty="0"/>
          </a:p>
          <a:p>
            <a:pPr lvl="1"/>
            <a:r>
              <a:rPr lang="zh-CN" altLang="en-US" dirty="0"/>
              <a:t>如增加注释、更改名称等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62" y="2132856"/>
            <a:ext cx="3714750" cy="2095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程序组成</a:t>
            </a:r>
            <a:r>
              <a:rPr lang="en-US" altLang="zh-CN" dirty="0"/>
              <a:t>-</a:t>
            </a:r>
            <a:r>
              <a:rPr lang="zh-CN" altLang="en-US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程序中的语句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声明、定义、控制、计算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实现特定的功能</a:t>
            </a:r>
            <a:endParaRPr lang="en-US" altLang="zh-CN" dirty="0"/>
          </a:p>
          <a:p>
            <a:pPr lvl="1"/>
            <a:r>
              <a:rPr lang="zh-CN" altLang="en-US" dirty="0"/>
              <a:t>用程序设计语言来描述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计算机可以理解</a:t>
            </a:r>
            <a:endParaRPr lang="en-US" altLang="zh-CN" dirty="0"/>
          </a:p>
          <a:p>
            <a:pPr lvl="1"/>
            <a:r>
              <a:rPr lang="zh-CN" altLang="en-US" dirty="0"/>
              <a:t>可编译成二进制代码</a:t>
            </a:r>
            <a:endParaRPr lang="en-US" altLang="zh-CN" dirty="0"/>
          </a:p>
          <a:p>
            <a:pPr lvl="1"/>
            <a:r>
              <a:rPr lang="zh-CN" altLang="en-US" dirty="0"/>
              <a:t>最终可执行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776" y="1120683"/>
            <a:ext cx="6044245" cy="5257006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6419242" y="5733256"/>
            <a:ext cx="3744416" cy="5760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结对编程中的代码复审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结对编程是一个不断“</a:t>
            </a:r>
            <a:r>
              <a:rPr lang="zh-CN" altLang="en-US" dirty="0">
                <a:solidFill>
                  <a:srgbClr val="C00000"/>
                </a:solidFill>
              </a:rPr>
              <a:t>复审</a:t>
            </a:r>
            <a:r>
              <a:rPr lang="zh-CN" altLang="en-US" dirty="0"/>
              <a:t>”代码的过程</a:t>
            </a:r>
            <a:endParaRPr lang="en-US" altLang="zh-CN" dirty="0"/>
          </a:p>
          <a:p>
            <a:r>
              <a:rPr lang="zh-CN" altLang="en-US" dirty="0"/>
              <a:t>每一行代码都被</a:t>
            </a:r>
            <a:r>
              <a:rPr lang="zh-CN" altLang="en-US" dirty="0">
                <a:solidFill>
                  <a:srgbClr val="C00000"/>
                </a:solidFill>
              </a:rPr>
              <a:t>二双眼睛</a:t>
            </a:r>
            <a:r>
              <a:rPr lang="zh-CN" altLang="en-US" dirty="0"/>
              <a:t>看过，被</a:t>
            </a:r>
            <a:r>
              <a:rPr lang="zh-CN" altLang="en-US" dirty="0">
                <a:solidFill>
                  <a:srgbClr val="C00000"/>
                </a:solidFill>
              </a:rPr>
              <a:t>二个脑子</a:t>
            </a:r>
            <a:r>
              <a:rPr lang="zh-CN" altLang="en-US" dirty="0"/>
              <a:t>思考过</a:t>
            </a:r>
            <a:endParaRPr lang="en-US" altLang="zh-CN" dirty="0"/>
          </a:p>
          <a:p>
            <a:r>
              <a:rPr lang="zh-CN" altLang="en-US" dirty="0"/>
              <a:t>代码随着改动</a:t>
            </a:r>
            <a:r>
              <a:rPr lang="zh-CN" altLang="en-US" dirty="0">
                <a:solidFill>
                  <a:srgbClr val="C00000"/>
                </a:solidFill>
              </a:rPr>
              <a:t>不断地被复审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每个人的一举一动（编码行为）不断地被另一个人审查，确保过程和活动置于</a:t>
            </a:r>
            <a:r>
              <a:rPr lang="zh-CN" altLang="en-US" dirty="0">
                <a:solidFill>
                  <a:srgbClr val="C00000"/>
                </a:solidFill>
              </a:rPr>
              <a:t>监督</a:t>
            </a:r>
            <a:r>
              <a:rPr lang="zh-CN" altLang="en-US" dirty="0"/>
              <a:t>之下，迫使认真工作，防止随意行为</a:t>
            </a:r>
            <a:endParaRPr lang="en-US" altLang="zh-CN" dirty="0"/>
          </a:p>
          <a:p>
            <a:r>
              <a:rPr lang="zh-CN" altLang="en-US" dirty="0"/>
              <a:t>促进“频繁”</a:t>
            </a:r>
            <a:r>
              <a:rPr lang="zh-CN" altLang="en-US" dirty="0">
                <a:solidFill>
                  <a:srgbClr val="C00000"/>
                </a:solidFill>
              </a:rPr>
              <a:t>交流</a:t>
            </a:r>
            <a:r>
              <a:rPr lang="zh-CN" altLang="en-US" dirty="0"/>
              <a:t>，提高个人能力和素养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结对写文档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撰写计文档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一人写一人复审</a:t>
            </a:r>
            <a:endParaRPr lang="en-US" altLang="zh-CN" dirty="0"/>
          </a:p>
          <a:p>
            <a:pPr lvl="1"/>
            <a:r>
              <a:rPr lang="zh-CN" altLang="en-US" dirty="0"/>
              <a:t>规范、正确、合理性等</a:t>
            </a:r>
            <a:endParaRPr lang="en-US" altLang="zh-CN" dirty="0"/>
          </a:p>
          <a:p>
            <a:r>
              <a:rPr lang="zh-CN" altLang="en-US" dirty="0"/>
              <a:t>讨论</a:t>
            </a:r>
          </a:p>
          <a:p>
            <a:pPr lvl="1"/>
            <a:r>
              <a:rPr lang="zh-CN" altLang="en-US" dirty="0"/>
              <a:t>改进和完善</a:t>
            </a:r>
            <a:endParaRPr lang="en-US" altLang="zh-CN" dirty="0"/>
          </a:p>
          <a:p>
            <a:pPr lvl="1"/>
            <a:r>
              <a:rPr lang="zh-CN" altLang="en-US" dirty="0"/>
              <a:t>如文档格式、语言表达、图表、错别字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01" y="1772816"/>
            <a:ext cx="3296001" cy="342037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结对做测试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软件测试</a:t>
            </a:r>
            <a:endParaRPr lang="en-US" altLang="zh-CN" dirty="0"/>
          </a:p>
          <a:p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运行测试用例，收集测试结果</a:t>
            </a:r>
            <a:endParaRPr lang="en-US" altLang="zh-CN" dirty="0"/>
          </a:p>
          <a:p>
            <a:pPr lvl="1"/>
            <a:r>
              <a:rPr lang="zh-CN" altLang="en-US" dirty="0"/>
              <a:t>一人写一人复审和帮助</a:t>
            </a:r>
            <a:endParaRPr lang="en-US" altLang="zh-CN" dirty="0"/>
          </a:p>
          <a:p>
            <a:pPr lvl="1"/>
            <a:r>
              <a:rPr lang="zh-CN" altLang="en-US" dirty="0"/>
              <a:t>完整性、代表性、适当性等</a:t>
            </a:r>
            <a:endParaRPr lang="en-US" altLang="zh-CN" dirty="0"/>
          </a:p>
          <a:p>
            <a:r>
              <a:rPr lang="zh-CN" altLang="en-US" dirty="0"/>
              <a:t>讨论</a:t>
            </a:r>
            <a:endParaRPr lang="en-US" altLang="zh-CN" dirty="0"/>
          </a:p>
          <a:p>
            <a:pPr lvl="1"/>
            <a:r>
              <a:rPr lang="zh-CN" altLang="en-US" dirty="0"/>
              <a:t>完善和提升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26" y="1844824"/>
            <a:ext cx="4315570" cy="32403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结对编程带来的好处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提高程序质量</a:t>
            </a:r>
            <a:endParaRPr lang="en-US" altLang="zh-CN" dirty="0"/>
          </a:p>
          <a:p>
            <a:pPr lvl="1"/>
            <a:r>
              <a:rPr lang="zh-CN" altLang="en-US" dirty="0"/>
              <a:t>提供更好的设计质量和代码质量</a:t>
            </a:r>
            <a:endParaRPr lang="en-US" altLang="zh-CN" dirty="0"/>
          </a:p>
          <a:p>
            <a:pPr lvl="1"/>
            <a:r>
              <a:rPr lang="zh-CN" altLang="en-US" dirty="0"/>
              <a:t>合作解决问题能力强，</a:t>
            </a:r>
            <a:r>
              <a:rPr lang="en-US" altLang="zh-CN" dirty="0"/>
              <a:t>1+1 &gt; 2</a:t>
            </a:r>
          </a:p>
          <a:p>
            <a:r>
              <a:rPr lang="zh-CN" altLang="en-US" dirty="0"/>
              <a:t>提升开发效率</a:t>
            </a:r>
            <a:endParaRPr lang="en-US" altLang="zh-CN" dirty="0"/>
          </a:p>
          <a:p>
            <a:pPr lvl="1"/>
            <a:r>
              <a:rPr lang="zh-CN" altLang="en-US" dirty="0"/>
              <a:t>开发人员更加信心</a:t>
            </a:r>
            <a:endParaRPr lang="en-US" altLang="zh-CN" dirty="0"/>
          </a:p>
          <a:p>
            <a:pPr lvl="1"/>
            <a:r>
              <a:rPr lang="zh-CN" altLang="en-US" dirty="0"/>
              <a:t>有效地避免了闭门造车</a:t>
            </a:r>
            <a:endParaRPr lang="en-US" altLang="zh-CN" dirty="0"/>
          </a:p>
          <a:p>
            <a:pPr lvl="1"/>
            <a:r>
              <a:rPr lang="zh-CN" altLang="en-US" dirty="0"/>
              <a:t>更易于发现问题和纠正问题</a:t>
            </a:r>
            <a:endParaRPr lang="en-US" altLang="zh-CN" dirty="0"/>
          </a:p>
          <a:p>
            <a:r>
              <a:rPr lang="zh-CN" altLang="en-US" dirty="0"/>
              <a:t>促进学习交流</a:t>
            </a:r>
            <a:endParaRPr lang="en-US" altLang="zh-CN" dirty="0"/>
          </a:p>
          <a:p>
            <a:pPr lvl="1"/>
            <a:r>
              <a:rPr lang="zh-CN" altLang="en-US" dirty="0"/>
              <a:t>有效的学习，做中学效果更好</a:t>
            </a:r>
            <a:endParaRPr lang="en-US" altLang="zh-CN" dirty="0"/>
          </a:p>
          <a:p>
            <a:pPr lvl="1"/>
            <a:r>
              <a:rPr lang="zh-CN" altLang="en-US" dirty="0"/>
              <a:t>相互学习和分享经验</a:t>
            </a:r>
            <a:endParaRPr lang="en-US" altLang="zh-CN" dirty="0"/>
          </a:p>
          <a:p>
            <a:pPr lvl="1"/>
            <a:r>
              <a:rPr lang="zh-CN" altLang="en-US" dirty="0"/>
              <a:t>更好应对人员流动，一个走了另一个人可以替换上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7967414" y="2997622"/>
            <a:ext cx="3761299" cy="1296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indent="0" algn="just">
              <a:buFont typeface="Wingdings" panose="05000000000000000000" pitchFamily="2" charset="2"/>
              <a:buNone/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marR="0" lvl="1" indent="-2857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 kumimoji="1" sz="2800">
                <a:solidFill>
                  <a:schemeClr val="lt1"/>
                </a:solidFill>
                <a:latin typeface="+mn-lt"/>
                <a:ea typeface="+mn-ea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p"/>
              <a:defRPr kumimoji="1">
                <a:solidFill>
                  <a:schemeClr val="lt1"/>
                </a:solidFill>
                <a:latin typeface="+mn-lt"/>
                <a:ea typeface="+mn-ea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n"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4pPr>
            <a:lvl5pPr marL="1828800" indent="0">
              <a:spcBef>
                <a:spcPct val="20000"/>
              </a:spcBef>
              <a:buFont typeface="Wingdings" panose="05000000000000000000" pitchFamily="2" charset="2"/>
              <a:buNone/>
              <a:defRPr kumimoji="1" sz="2000">
                <a:solidFill>
                  <a:schemeClr val="lt1"/>
                </a:solidFill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结对编程可以获得更高的投入</a:t>
            </a:r>
            <a:r>
              <a:rPr lang="en-US" altLang="zh-CN" dirty="0"/>
              <a:t>/</a:t>
            </a:r>
            <a:r>
              <a:rPr lang="zh-CN" altLang="en-US" dirty="0"/>
              <a:t>产出比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结对编程的不同阶段和技巧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萌芽阶段</a:t>
            </a:r>
            <a:endParaRPr lang="en-US" altLang="zh-CN" dirty="0"/>
          </a:p>
          <a:p>
            <a:pPr lvl="1"/>
            <a:r>
              <a:rPr lang="zh-CN" altLang="en-US" dirty="0"/>
              <a:t>刚认识，交流少，有礼貌，小心翼翼，避免冲突，有不同期望和要求</a:t>
            </a:r>
            <a:endParaRPr lang="en-US" altLang="zh-CN" dirty="0"/>
          </a:p>
          <a:p>
            <a:r>
              <a:rPr lang="zh-CN" altLang="en-US" dirty="0"/>
              <a:t>磨合阶段</a:t>
            </a:r>
            <a:endParaRPr lang="en-US" altLang="zh-CN" dirty="0"/>
          </a:p>
          <a:p>
            <a:pPr lvl="1"/>
            <a:r>
              <a:rPr lang="zh-CN" altLang="en-US" dirty="0"/>
              <a:t>开始相互接触，摸清对方，尝试交流，开展初步合作</a:t>
            </a:r>
            <a:endParaRPr lang="en-US" altLang="zh-CN" dirty="0"/>
          </a:p>
          <a:p>
            <a:r>
              <a:rPr lang="zh-CN" altLang="en-US" dirty="0"/>
              <a:t>规范阶段</a:t>
            </a:r>
            <a:endParaRPr lang="en-US" altLang="zh-CN" dirty="0"/>
          </a:p>
          <a:p>
            <a:pPr lvl="1"/>
            <a:r>
              <a:rPr lang="zh-CN" altLang="en-US" dirty="0"/>
              <a:t>相互了解对方，了解习性和特点，配合较为默契</a:t>
            </a:r>
            <a:endParaRPr lang="en-US" altLang="zh-CN" dirty="0"/>
          </a:p>
          <a:p>
            <a:r>
              <a:rPr lang="zh-CN" altLang="en-US" dirty="0"/>
              <a:t>创造阶段</a:t>
            </a:r>
            <a:endParaRPr lang="en-US" altLang="zh-CN" dirty="0"/>
          </a:p>
          <a:p>
            <a:pPr lvl="1"/>
            <a:r>
              <a:rPr lang="zh-CN" altLang="en-US" dirty="0"/>
              <a:t>能够高效开展工作，取得较好的结对编程效果</a:t>
            </a:r>
            <a:endParaRPr lang="en-US" altLang="zh-CN" dirty="0"/>
          </a:p>
          <a:p>
            <a:r>
              <a:rPr lang="zh-CN" altLang="en-US" dirty="0"/>
              <a:t>解体阶段</a:t>
            </a:r>
            <a:endParaRPr lang="en-US" altLang="zh-CN" dirty="0"/>
          </a:p>
          <a:p>
            <a:pPr lvl="1"/>
            <a:r>
              <a:rPr lang="zh-CN" altLang="en-US" dirty="0"/>
              <a:t>结对解体，各走各的路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如何在阅读、分析和维护开源软件实践中应用结对编程的方法？有何实践经验可供分享？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55" y="4787666"/>
            <a:ext cx="1274055" cy="16989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/>
              <a:t>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程序及质量要求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程序及其内部和外部质量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程序质量保证方法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编码规范、设计方法、代码重用、结对编程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程序质量的分析方法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人工审查、自动化分析、代码测试</a:t>
            </a:r>
            <a:endParaRPr lang="en-US" altLang="zh-CN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编写程序需要解决的问题</a:t>
            </a:r>
            <a:endParaRPr lang="en-US" altLang="zh-CN" dirty="0"/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95" y="2203625"/>
            <a:ext cx="2412268" cy="24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程序代码中潜在的质量问题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质量问题</a:t>
            </a:r>
            <a:endParaRPr lang="en-US" altLang="zh-CN" dirty="0">
              <a:solidFill>
                <a:srgbClr val="C00000"/>
              </a:solidFill>
              <a:sym typeface="+mn-ea"/>
            </a:endParaRPr>
          </a:p>
          <a:p>
            <a:pPr lvl="1"/>
            <a:r>
              <a:rPr lang="zh-CN" altLang="en-US" b="1" dirty="0">
                <a:solidFill>
                  <a:srgbClr val="C00000"/>
                </a:solidFill>
                <a:sym typeface="+mn-ea"/>
              </a:rPr>
              <a:t>编写不合理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– </a:t>
            </a:r>
            <a:r>
              <a:rPr lang="zh-CN" altLang="en-US" dirty="0">
                <a:sym typeface="+mn-ea"/>
              </a:rPr>
              <a:t>没有遵循编码规范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设计不合理</a:t>
            </a:r>
            <a:r>
              <a:rPr lang="en-US" altLang="zh-CN" b="1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没有遵循设计规范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代码有错误 </a:t>
            </a:r>
            <a:r>
              <a:rPr lang="en-US" altLang="zh-CN" dirty="0"/>
              <a:t>– </a:t>
            </a:r>
            <a:r>
              <a:rPr lang="zh-CN" altLang="en-US" dirty="0"/>
              <a:t>代码编写的不正确</a:t>
            </a:r>
            <a:r>
              <a:rPr lang="en-US" altLang="zh-CN" dirty="0"/>
              <a:t>  </a:t>
            </a:r>
          </a:p>
          <a:p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zh-CN" altLang="en-US" dirty="0"/>
              <a:t>受软件开发人员</a:t>
            </a:r>
            <a:r>
              <a:rPr lang="zh-CN" altLang="en-US" b="1" dirty="0">
                <a:solidFill>
                  <a:srgbClr val="C00000"/>
                </a:solidFill>
              </a:rPr>
              <a:t>经验和水平</a:t>
            </a:r>
            <a:r>
              <a:rPr lang="zh-CN" altLang="en-US" dirty="0"/>
              <a:t>的限制</a:t>
            </a:r>
          </a:p>
          <a:p>
            <a:pPr lvl="1"/>
            <a:r>
              <a:rPr lang="zh-CN" altLang="en-US" dirty="0">
                <a:sym typeface="+mn-ea"/>
              </a:rPr>
              <a:t>人可能会犯错误，</a:t>
            </a:r>
            <a:r>
              <a:rPr lang="zh-CN" altLang="en-US" b="1" dirty="0">
                <a:solidFill>
                  <a:srgbClr val="C00000"/>
                </a:solidFill>
                <a:sym typeface="+mn-ea"/>
              </a:rPr>
              <a:t>人为引入错误</a:t>
            </a:r>
            <a:r>
              <a:rPr lang="en-US" altLang="zh-CN" b="1" dirty="0"/>
              <a:t> 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687" y="5793149"/>
            <a:ext cx="752290" cy="7599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437" y="5763701"/>
            <a:ext cx="9541060" cy="78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你编写的代码是否存在问题？存在哪些方面的问题？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代码质量分析的常用方法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人工审查方法</a:t>
            </a:r>
            <a:endParaRPr lang="en-US" altLang="zh-CN" dirty="0"/>
          </a:p>
          <a:p>
            <a:r>
              <a:rPr lang="zh-CN" altLang="en-US" dirty="0"/>
              <a:t>自动化分析方法</a:t>
            </a:r>
            <a:endParaRPr lang="en-US" altLang="zh-CN" dirty="0"/>
          </a:p>
          <a:p>
            <a:r>
              <a:rPr lang="zh-CN" altLang="en-US" dirty="0"/>
              <a:t>程序测试方法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人工审查代码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方法描述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阅读和理解</a:t>
            </a:r>
            <a:r>
              <a:rPr lang="zh-CN" altLang="en-US" dirty="0"/>
              <a:t>代码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发现</a:t>
            </a:r>
            <a:r>
              <a:rPr lang="zh-CN" altLang="en-US" dirty="0"/>
              <a:t>缺陷和问题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提出</a:t>
            </a:r>
            <a:r>
              <a:rPr lang="zh-CN" altLang="en-US" dirty="0"/>
              <a:t>改进的建议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方法特点</a:t>
            </a:r>
            <a:endParaRPr lang="en-US" altLang="zh-CN" dirty="0"/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人工审查效率低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难以发现一些深层次问题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/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难以全面地进行系统分析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86" y="836712"/>
            <a:ext cx="5048250" cy="5457825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程序组成</a:t>
            </a:r>
            <a:r>
              <a:rPr lang="en-US" altLang="zh-CN" dirty="0"/>
              <a:t>-</a:t>
            </a:r>
            <a:r>
              <a:rPr lang="zh-CN" altLang="en-US" dirty="0"/>
              <a:t>模块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5483448" cy="5040312"/>
          </a:xfrm>
        </p:spPr>
        <p:txBody>
          <a:bodyPr/>
          <a:lstStyle/>
          <a:p>
            <a:r>
              <a:rPr lang="zh-CN" altLang="en-US" dirty="0"/>
              <a:t>由诸多相互交互的</a:t>
            </a:r>
            <a:r>
              <a:rPr lang="zh-CN" altLang="en-US" dirty="0">
                <a:solidFill>
                  <a:srgbClr val="C00000"/>
                </a:solidFill>
              </a:rPr>
              <a:t>模块</a:t>
            </a:r>
            <a:r>
              <a:rPr lang="zh-CN" altLang="en-US" dirty="0"/>
              <a:t>组成</a:t>
            </a:r>
            <a:endParaRPr lang="en-US" altLang="zh-CN" dirty="0"/>
          </a:p>
          <a:p>
            <a:pPr lvl="1"/>
            <a:r>
              <a:rPr lang="zh-CN" altLang="en-US" dirty="0"/>
              <a:t>包</a:t>
            </a:r>
            <a:r>
              <a:rPr lang="en-US" altLang="zh-CN" dirty="0"/>
              <a:t>(Package)</a:t>
            </a:r>
          </a:p>
          <a:p>
            <a:pPr lvl="1"/>
            <a:r>
              <a:rPr lang="zh-CN" altLang="en-US" dirty="0"/>
              <a:t>类</a:t>
            </a:r>
            <a:r>
              <a:rPr lang="en-US" altLang="zh-CN" dirty="0"/>
              <a:t>(Class)</a:t>
            </a:r>
          </a:p>
          <a:p>
            <a:pPr lvl="1"/>
            <a:r>
              <a:rPr lang="zh-CN" altLang="en-US" dirty="0"/>
              <a:t>方法</a:t>
            </a:r>
            <a:r>
              <a:rPr lang="en-US" altLang="zh-CN" dirty="0"/>
              <a:t>(Method)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每个模块实现特定</a:t>
            </a:r>
            <a:r>
              <a:rPr lang="zh-CN" altLang="en-US" dirty="0">
                <a:solidFill>
                  <a:srgbClr val="C00000"/>
                </a:solidFill>
              </a:rPr>
              <a:t>功能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示例：小米便签中的模块</a:t>
            </a:r>
            <a:endParaRPr lang="en-US" altLang="zh-CN" dirty="0"/>
          </a:p>
          <a:p>
            <a:pPr lvl="1"/>
            <a:r>
              <a:rPr lang="en-US" altLang="zh-CN" dirty="0"/>
              <a:t>170</a:t>
            </a:r>
            <a:r>
              <a:rPr lang="zh-CN" altLang="en-US" dirty="0"/>
              <a:t>个文件、</a:t>
            </a:r>
            <a:r>
              <a:rPr lang="en-US" altLang="zh-CN" dirty="0"/>
              <a:t>471</a:t>
            </a:r>
            <a:r>
              <a:rPr lang="zh-CN" altLang="en-US" dirty="0"/>
              <a:t>个方法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318" y="1125538"/>
            <a:ext cx="3924436" cy="52140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48464" y="3722252"/>
            <a:ext cx="3011338" cy="9668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人工审查些什么？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代码是否符合编程规范</a:t>
            </a:r>
            <a:endParaRPr lang="en-US" altLang="zh-CN" dirty="0"/>
          </a:p>
          <a:p>
            <a:r>
              <a:rPr lang="zh-CN" altLang="en-US" dirty="0"/>
              <a:t>代码中是否存在缺陷</a:t>
            </a:r>
            <a:endParaRPr lang="en-US" altLang="zh-CN" dirty="0"/>
          </a:p>
          <a:p>
            <a:pPr lvl="1"/>
            <a:r>
              <a:rPr lang="zh-CN" altLang="en-US" dirty="0"/>
              <a:t>逻辑错误，“</a:t>
            </a:r>
            <a:r>
              <a:rPr lang="en-US" altLang="zh-CN" dirty="0"/>
              <a:t>+</a:t>
            </a:r>
            <a:r>
              <a:rPr lang="zh-CN" altLang="en-US" dirty="0"/>
              <a:t>”写成“</a:t>
            </a:r>
            <a:r>
              <a:rPr lang="en-US" altLang="zh-CN" dirty="0"/>
              <a:t>-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zh-CN" altLang="en-US" dirty="0"/>
              <a:t>算法错误，不够优化、边界条件没有处理好</a:t>
            </a:r>
            <a:endParaRPr lang="en-US" altLang="zh-CN" dirty="0"/>
          </a:p>
          <a:p>
            <a:pPr lvl="1"/>
            <a:r>
              <a:rPr lang="zh-CN" altLang="en-US" dirty="0"/>
              <a:t>潜在错误，当前修改导致以前修复的错误重现</a:t>
            </a:r>
            <a:endParaRPr lang="en-US" altLang="zh-CN" dirty="0"/>
          </a:p>
          <a:p>
            <a:r>
              <a:rPr lang="zh-CN" altLang="en-US" dirty="0"/>
              <a:t>从质量的角度</a:t>
            </a:r>
            <a:r>
              <a:rPr lang="zh-CN" altLang="en-US" dirty="0">
                <a:sym typeface="+mn-ea"/>
              </a:rPr>
              <a:t>哪些代码</a:t>
            </a:r>
            <a:r>
              <a:rPr lang="zh-CN" altLang="en-US" dirty="0"/>
              <a:t>需要改进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95506" y="1052736"/>
            <a:ext cx="3168352" cy="34203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just">
              <a:defRPr kumimoji="1"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ym typeface="+mn-ea"/>
              </a:rPr>
              <a:t>读别人编写的高质量代码能让你受益匪浅</a:t>
            </a:r>
            <a:endParaRPr lang="en-US" altLang="zh-CN" dirty="0"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dirty="0">
                <a:sym typeface="+mn-ea"/>
              </a:rPr>
              <a:t>读低质量的代码能让你非常痛苦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人工审查</a:t>
            </a:r>
            <a:r>
              <a:rPr lang="en-US" altLang="zh-CN" dirty="0"/>
              <a:t>-</a:t>
            </a:r>
            <a:r>
              <a:rPr lang="zh-CN" altLang="en-US" dirty="0"/>
              <a:t>谁负责审查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自我复审</a:t>
            </a:r>
            <a:r>
              <a:rPr lang="zh-CN" altLang="en-US" dirty="0"/>
              <a:t>，效果不一定好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同伴复审</a:t>
            </a:r>
            <a:r>
              <a:rPr lang="zh-CN" altLang="en-US" dirty="0"/>
              <a:t>，常用方法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结对编程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团队复审</a:t>
            </a:r>
            <a:r>
              <a:rPr lang="zh-CN" altLang="en-US" dirty="0"/>
              <a:t>，团队成员参加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自动化工具审查</a:t>
            </a:r>
            <a:r>
              <a:rPr lang="en-US" altLang="zh-CN" dirty="0"/>
              <a:t>-</a:t>
            </a:r>
            <a:r>
              <a:rPr lang="zh-CN" altLang="en-US" dirty="0"/>
              <a:t>代码静态分析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zh-CN" altLang="en-US" dirty="0"/>
              <a:t>由计算机软件来自动完成代码审查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无需运行被测代码</a:t>
            </a:r>
            <a:r>
              <a:rPr lang="zh-CN" altLang="en-US" dirty="0"/>
              <a:t>，仅通过分析或检查程序的语法、结构、过程、接口等来检查程序</a:t>
            </a:r>
          </a:p>
          <a:p>
            <a:pPr lvl="1"/>
            <a:r>
              <a:rPr lang="en-US" altLang="zh-CN" dirty="0"/>
              <a:t>30% -</a:t>
            </a:r>
            <a:r>
              <a:rPr lang="zh-CN" altLang="en-US" dirty="0"/>
              <a:t> </a:t>
            </a:r>
            <a:r>
              <a:rPr lang="en-US" altLang="zh-CN" dirty="0"/>
              <a:t>70% </a:t>
            </a:r>
            <a:r>
              <a:rPr lang="zh-CN" altLang="en-US" dirty="0"/>
              <a:t>的代码缺陷可通过静态分析发现</a:t>
            </a:r>
            <a:endParaRPr lang="en-US" altLang="zh-CN" dirty="0"/>
          </a:p>
          <a:p>
            <a:r>
              <a:rPr lang="zh-CN" altLang="en-US" dirty="0"/>
              <a:t>分析什么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找出代码隐藏的错误和缺陷</a:t>
            </a:r>
            <a:r>
              <a:rPr lang="zh-CN" altLang="en-US" dirty="0"/>
              <a:t>，如参数不匹配，有歧义的嵌套语句，错误的递归，非法计算，可能出现的空指针引用等等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程序遵循编码规范的程度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0"/>
            <a:r>
              <a:rPr lang="zh-CN" altLang="en-US" dirty="0"/>
              <a:t>特点</a:t>
            </a:r>
          </a:p>
          <a:p>
            <a:pPr lvl="1"/>
            <a:r>
              <a:rPr lang="zh-CN" altLang="en-US" dirty="0"/>
              <a:t>快速定位、有效发现隐藏的错误和缺陷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自动化代码分析工具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C00000"/>
                </a:solidFill>
              </a:rPr>
              <a:t>SonarQube</a:t>
            </a:r>
          </a:p>
          <a:p>
            <a:r>
              <a:rPr lang="en-US" altLang="zh-CN" dirty="0" err="1"/>
              <a:t>CheckStyle</a:t>
            </a:r>
            <a:endParaRPr lang="en-US" altLang="zh-CN" dirty="0"/>
          </a:p>
          <a:p>
            <a:r>
              <a:rPr lang="en-US" altLang="zh-CN" dirty="0" err="1"/>
              <a:t>FindBugs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PMD</a:t>
            </a:r>
          </a:p>
          <a:p>
            <a:r>
              <a:rPr lang="en-US" altLang="zh-CN" dirty="0" err="1"/>
              <a:t>Jtest</a:t>
            </a:r>
          </a:p>
          <a:p>
            <a:r>
              <a:rPr lang="en-US" altLang="zh-CN" dirty="0"/>
              <a:t>......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4078982" y="836712"/>
            <a:ext cx="7956884" cy="550861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SonarQube</a:t>
            </a:r>
            <a:r>
              <a:rPr lang="zh-CN" altLang="en-US" dirty="0"/>
              <a:t>概述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基于</a:t>
            </a:r>
            <a:r>
              <a:rPr lang="en-US" altLang="zh-CN" dirty="0"/>
              <a:t>Web</a:t>
            </a:r>
            <a:r>
              <a:rPr lang="zh-CN" altLang="zh-CN" dirty="0"/>
              <a:t>、用于管理程序代码质量的</a:t>
            </a:r>
            <a:r>
              <a:rPr lang="zh-CN" altLang="zh-CN" dirty="0">
                <a:solidFill>
                  <a:srgbClr val="C00000"/>
                </a:solidFill>
              </a:rPr>
              <a:t>代码分析工具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hlinkClick r:id="rId2"/>
              </a:rPr>
              <a:t>www.sonarqube.org</a:t>
            </a:r>
            <a:r>
              <a:rPr lang="en-US" altLang="zh-CN" dirty="0"/>
              <a:t> </a:t>
            </a:r>
          </a:p>
          <a:p>
            <a:pPr lvl="1"/>
            <a:r>
              <a:rPr lang="zh-CN" altLang="zh-CN" dirty="0"/>
              <a:t>能以插件的形式集成到众多的软件开发环境（如</a:t>
            </a:r>
            <a:r>
              <a:rPr lang="en-US" altLang="zh-CN" dirty="0"/>
              <a:t>Eclipse</a:t>
            </a:r>
            <a:r>
              <a:rPr lang="zh-CN" altLang="zh-CN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zh-CN" dirty="0"/>
              <a:t>支持二十多种程序设计语言代码的质量分析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02" y="3989221"/>
            <a:ext cx="7452828" cy="2164320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454" y="4437112"/>
            <a:ext cx="3429000" cy="10572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en-US" altLang="zh-CN" dirty="0"/>
              <a:t>SonarQube</a:t>
            </a:r>
            <a:r>
              <a:rPr lang="zh-CN" altLang="en-US" dirty="0"/>
              <a:t>可分析的质量问题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dirty="0"/>
              <a:t>是否违反</a:t>
            </a:r>
            <a:r>
              <a:rPr lang="zh-CN" altLang="zh-CN" dirty="0">
                <a:solidFill>
                  <a:srgbClr val="C00000"/>
                </a:solidFill>
              </a:rPr>
              <a:t>编码规则</a:t>
            </a:r>
            <a:endParaRPr lang="en-US" altLang="zh-CN" dirty="0">
              <a:solidFill>
                <a:srgbClr val="C00000"/>
              </a:solidFill>
            </a:endParaRPr>
          </a:p>
          <a:p>
            <a:pPr lvl="0"/>
            <a:r>
              <a:rPr lang="zh-CN" altLang="zh-CN" dirty="0"/>
              <a:t>是否存在静态</a:t>
            </a:r>
            <a:r>
              <a:rPr lang="zh-CN" altLang="zh-CN" dirty="0">
                <a:solidFill>
                  <a:srgbClr val="C00000"/>
                </a:solidFill>
              </a:rPr>
              <a:t>常规缺陷</a:t>
            </a:r>
          </a:p>
          <a:p>
            <a:pPr lvl="0"/>
            <a:r>
              <a:rPr lang="zh-CN" altLang="zh-CN" dirty="0"/>
              <a:t>模块、方法、类的</a:t>
            </a:r>
            <a:r>
              <a:rPr lang="zh-CN" altLang="zh-CN" dirty="0">
                <a:solidFill>
                  <a:srgbClr val="C00000"/>
                </a:solidFill>
              </a:rPr>
              <a:t>复杂度</a:t>
            </a:r>
            <a:r>
              <a:rPr lang="zh-CN" altLang="zh-CN" dirty="0"/>
              <a:t>是否过高</a:t>
            </a:r>
          </a:p>
          <a:p>
            <a:pPr lvl="0"/>
            <a:r>
              <a:rPr lang="zh-CN" altLang="zh-CN" dirty="0"/>
              <a:t>是否存在</a:t>
            </a:r>
            <a:r>
              <a:rPr lang="zh-CN" altLang="zh-CN" dirty="0">
                <a:solidFill>
                  <a:srgbClr val="C00000"/>
                </a:solidFill>
              </a:rPr>
              <a:t>重复的代码</a:t>
            </a:r>
          </a:p>
          <a:p>
            <a:pPr lvl="0"/>
            <a:r>
              <a:rPr lang="zh-CN" altLang="zh-CN" dirty="0"/>
              <a:t>代码的</a:t>
            </a:r>
            <a:r>
              <a:rPr lang="zh-CN" altLang="zh-CN" dirty="0">
                <a:solidFill>
                  <a:srgbClr val="C00000"/>
                </a:solidFill>
              </a:rPr>
              <a:t>注释</a:t>
            </a:r>
            <a:r>
              <a:rPr lang="zh-CN" altLang="zh-CN" dirty="0"/>
              <a:t>是否恰当和充分</a:t>
            </a:r>
          </a:p>
          <a:p>
            <a:pPr lvl="0"/>
            <a:r>
              <a:rPr lang="zh-CN" altLang="zh-CN" dirty="0"/>
              <a:t>统计和分析代码的</a:t>
            </a:r>
            <a:r>
              <a:rPr lang="zh-CN" altLang="zh-CN" dirty="0">
                <a:solidFill>
                  <a:srgbClr val="C00000"/>
                </a:solidFill>
              </a:rPr>
              <a:t>单元测试覆盖率</a:t>
            </a:r>
          </a:p>
          <a:p>
            <a:pPr lvl="0"/>
            <a:r>
              <a:rPr lang="zh-CN" altLang="zh-CN" dirty="0"/>
              <a:t>判断软件体系结构设计是否</a:t>
            </a:r>
            <a:r>
              <a:rPr lang="zh-CN" altLang="zh-CN" dirty="0">
                <a:solidFill>
                  <a:srgbClr val="C00000"/>
                </a:solidFill>
              </a:rPr>
              <a:t>合理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SonarQube</a:t>
            </a:r>
            <a:r>
              <a:rPr lang="zh-CN" altLang="en-US" dirty="0"/>
              <a:t>分析发现的问题类别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Bug</a:t>
            </a:r>
            <a:r>
              <a:rPr lang="zh-CN" altLang="en-US" dirty="0">
                <a:solidFill>
                  <a:srgbClr val="C00000"/>
                </a:solidFill>
              </a:rPr>
              <a:t>（错误）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中等影响</a:t>
            </a:r>
            <a:endParaRPr lang="en-US" altLang="zh-CN" dirty="0"/>
          </a:p>
          <a:p>
            <a:pPr lvl="1"/>
            <a:r>
              <a:rPr lang="zh-CN" altLang="en-US" dirty="0"/>
              <a:t>如参数不够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Vulnerability</a:t>
            </a:r>
            <a:r>
              <a:rPr lang="zh-CN" altLang="en-US" dirty="0">
                <a:solidFill>
                  <a:srgbClr val="C00000"/>
                </a:solidFill>
              </a:rPr>
              <a:t>（脆弱点）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影响大</a:t>
            </a:r>
            <a:endParaRPr lang="en-US" altLang="zh-CN" dirty="0"/>
          </a:p>
          <a:p>
            <a:pPr lvl="1"/>
            <a:r>
              <a:rPr lang="zh-CN" altLang="en-US" dirty="0"/>
              <a:t>如漏洞</a:t>
            </a:r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Code Smell</a:t>
            </a:r>
            <a:r>
              <a:rPr lang="zh-CN" altLang="en-US" dirty="0">
                <a:solidFill>
                  <a:srgbClr val="C00000"/>
                </a:solidFill>
              </a:rPr>
              <a:t>（代码异味）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影响小</a:t>
            </a:r>
            <a:endParaRPr lang="en-US" altLang="zh-CN" dirty="0"/>
          </a:p>
          <a:p>
            <a:pPr lvl="1"/>
            <a:r>
              <a:rPr lang="zh-CN" altLang="en-US" dirty="0"/>
              <a:t>如风格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412" y="1268760"/>
            <a:ext cx="6906677" cy="1384652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567" y="3294267"/>
            <a:ext cx="6996366" cy="1115363"/>
          </a:xfrm>
          <a:prstGeom prst="rect">
            <a:avLst/>
          </a:prstGeom>
          <a:ln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SonarQube</a:t>
            </a:r>
            <a:r>
              <a:rPr lang="zh-CN" altLang="en-US" dirty="0"/>
              <a:t>分析报告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" y="716506"/>
            <a:ext cx="8524788" cy="39964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67" y="716506"/>
            <a:ext cx="2542854" cy="25219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96" y="3104964"/>
            <a:ext cx="7478033" cy="3506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190550" y="1808820"/>
            <a:ext cx="3780420" cy="2268252"/>
          </a:xfrm>
          <a:prstGeom prst="rect">
            <a:avLst/>
          </a:pr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代码审查后要做的工作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理解发现和指出的问题</a:t>
            </a:r>
          </a:p>
          <a:p>
            <a:r>
              <a:rPr lang="zh-CN" altLang="en-US" dirty="0"/>
              <a:t>修改和更正有问题代码</a:t>
            </a:r>
            <a:endParaRPr lang="en-US" altLang="zh-CN" dirty="0"/>
          </a:p>
          <a:p>
            <a:r>
              <a:rPr lang="zh-CN" altLang="en-US" dirty="0"/>
              <a:t>对于无法很快更正的错误，要把错误的信息记录下来，以便适当的时候能够更正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软件测试技术</a:t>
            </a:r>
            <a:endParaRPr lang="en-US" altLang="zh-CN" dirty="0"/>
          </a:p>
        </p:txBody>
      </p:sp>
      <p:sp>
        <p:nvSpPr>
          <p:cNvPr id="106500" name="Rectangle 4"/>
          <p:cNvSpPr>
            <a:spLocks noGrp="1" noChangeArrowheads="1"/>
          </p:cNvSpPr>
          <p:nvPr>
            <p:ph idx="1"/>
          </p:nvPr>
        </p:nvSpPr>
        <p:spPr>
          <a:xfrm>
            <a:off x="539750" y="1125538"/>
            <a:ext cx="10920052" cy="1712457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程序本质上是对数据的处理 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设计数据</a:t>
            </a:r>
            <a:r>
              <a:rPr lang="en-US" altLang="zh-CN" dirty="0"/>
              <a:t>(</a:t>
            </a:r>
            <a:r>
              <a:rPr lang="zh-CN" altLang="en-US" dirty="0">
                <a:sym typeface="+mn-ea"/>
              </a:rPr>
              <a:t>测试</a:t>
            </a:r>
            <a:r>
              <a:rPr lang="zh-CN" altLang="en-US" dirty="0"/>
              <a:t>用例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r>
              <a:rPr lang="zh-CN" altLang="en-US" dirty="0"/>
              <a:t> 运行测试用例</a:t>
            </a:r>
            <a:r>
              <a:rPr lang="en-US" altLang="zh-CN" dirty="0"/>
              <a:t>(</a:t>
            </a:r>
            <a:r>
              <a:rPr lang="zh-CN" altLang="en-US" dirty="0"/>
              <a:t>程序来处理数据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 </a:t>
            </a:r>
            <a:r>
              <a:rPr lang="zh-CN" altLang="en-US" dirty="0"/>
              <a:t>判断运行结果</a:t>
            </a:r>
            <a:r>
              <a:rPr lang="en-US" altLang="zh-CN" dirty="0"/>
              <a:t>(</a:t>
            </a:r>
            <a:r>
              <a:rPr lang="zh-CN" altLang="en-US" dirty="0"/>
              <a:t>是否符合预期结果</a:t>
            </a:r>
            <a:r>
              <a:rPr lang="en-US" altLang="zh-CN" dirty="0"/>
              <a:t>)</a:t>
            </a:r>
          </a:p>
        </p:txBody>
      </p:sp>
      <p:sp>
        <p:nvSpPr>
          <p:cNvPr id="2" name="椭圆 1"/>
          <p:cNvSpPr/>
          <p:nvPr/>
        </p:nvSpPr>
        <p:spPr>
          <a:xfrm>
            <a:off x="2804557" y="3592196"/>
            <a:ext cx="1147445" cy="10801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运行代码</a:t>
            </a:r>
          </a:p>
        </p:txBody>
      </p:sp>
      <p:cxnSp>
        <p:nvCxnSpPr>
          <p:cNvPr id="4" name="直接箭头连接符 3"/>
          <p:cNvCxnSpPr>
            <a:endCxn id="2" idx="1"/>
          </p:cNvCxnSpPr>
          <p:nvPr/>
        </p:nvCxnSpPr>
        <p:spPr>
          <a:xfrm>
            <a:off x="2454798" y="3447809"/>
            <a:ext cx="518220" cy="302196"/>
          </a:xfrm>
          <a:prstGeom prst="straightConnector1">
            <a:avLst/>
          </a:prstGeom>
          <a:ln w="476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2" idx="3"/>
          </p:cNvCxnSpPr>
          <p:nvPr/>
        </p:nvCxnSpPr>
        <p:spPr>
          <a:xfrm flipV="1">
            <a:off x="2454798" y="4514400"/>
            <a:ext cx="518220" cy="446212"/>
          </a:xfrm>
          <a:prstGeom prst="straightConnector1">
            <a:avLst/>
          </a:prstGeom>
          <a:ln w="476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97587" y="3036301"/>
            <a:ext cx="1841235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程序代码等</a:t>
            </a:r>
          </a:p>
        </p:txBody>
      </p:sp>
      <p:sp>
        <p:nvSpPr>
          <p:cNvPr id="14" name="矩形 13"/>
          <p:cNvSpPr/>
          <p:nvPr/>
        </p:nvSpPr>
        <p:spPr>
          <a:xfrm>
            <a:off x="1090452" y="4960612"/>
            <a:ext cx="2159370" cy="728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设计测试数据</a:t>
            </a:r>
            <a:endParaRPr lang="en-US" altLang="zh-CN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箭头连接符 11"/>
          <p:cNvCxnSpPr>
            <a:stCxn id="2" idx="6"/>
            <a:endCxn id="17" idx="2"/>
          </p:cNvCxnSpPr>
          <p:nvPr/>
        </p:nvCxnSpPr>
        <p:spPr>
          <a:xfrm>
            <a:off x="3952002" y="4132264"/>
            <a:ext cx="2143490" cy="7620"/>
          </a:xfrm>
          <a:prstGeom prst="straightConnector1">
            <a:avLst/>
          </a:prstGeom>
          <a:ln w="476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6095492" y="3599816"/>
            <a:ext cx="1147445" cy="10801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结果评价</a:t>
            </a:r>
          </a:p>
        </p:txBody>
      </p:sp>
      <p:sp>
        <p:nvSpPr>
          <p:cNvPr id="18" name="矩形 17"/>
          <p:cNvSpPr/>
          <p:nvPr/>
        </p:nvSpPr>
        <p:spPr>
          <a:xfrm>
            <a:off x="4325167" y="5024715"/>
            <a:ext cx="1648973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预期结果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836096" y="4612307"/>
            <a:ext cx="518220" cy="446212"/>
          </a:xfrm>
          <a:prstGeom prst="straightConnector1">
            <a:avLst/>
          </a:prstGeom>
          <a:ln w="476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283338" y="4133155"/>
            <a:ext cx="792088" cy="0"/>
          </a:xfrm>
          <a:prstGeom prst="straightConnector1">
            <a:avLst/>
          </a:prstGeom>
          <a:ln w="476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111430" y="3852205"/>
            <a:ext cx="15121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软件缺陷</a:t>
            </a:r>
          </a:p>
        </p:txBody>
      </p:sp>
      <p:sp>
        <p:nvSpPr>
          <p:cNvPr id="29" name="矩形 28"/>
          <p:cNvSpPr/>
          <p:nvPr/>
        </p:nvSpPr>
        <p:spPr>
          <a:xfrm>
            <a:off x="0" y="6072729"/>
            <a:ext cx="12190413" cy="777875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为软件测试而设计的数据称为测试用例</a:t>
            </a:r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(Test Case)</a:t>
            </a:r>
            <a:endParaRPr lang="zh-CN" altLang="en-US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4626" y="5010327"/>
            <a:ext cx="6768752" cy="6335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43378" y="5004131"/>
            <a:ext cx="2159370" cy="728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测试用例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0610" y="2960961"/>
            <a:ext cx="7065168" cy="28352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918852" y="3411552"/>
            <a:ext cx="2159370" cy="728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实际结果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示例：小米便签的模块结构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2" y="1232756"/>
            <a:ext cx="10055155" cy="4392488"/>
          </a:xfrm>
          <a:prstGeom prst="rect">
            <a:avLst/>
          </a:prstGeom>
          <a:ln w="22225">
            <a:solidFill>
              <a:schemeClr val="accent2">
                <a:shade val="95000"/>
                <a:satMod val="10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软件测试的目的和任务</a:t>
            </a:r>
          </a:p>
        </p:txBody>
      </p:sp>
      <p:sp>
        <p:nvSpPr>
          <p:cNvPr id="6" name="椭圆 5"/>
          <p:cNvSpPr/>
          <p:nvPr/>
        </p:nvSpPr>
        <p:spPr>
          <a:xfrm>
            <a:off x="1712081" y="1736812"/>
            <a:ext cx="5328592" cy="35283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80233" y="2312876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21829" y="2035797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72065" y="3228715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53338" y="4395017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16537" y="2546513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144129" y="3284984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60553" y="3890961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15732" y="5460196"/>
            <a:ext cx="504056" cy="5040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164404" y="5481392"/>
            <a:ext cx="90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缺陷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901896" y="1022671"/>
            <a:ext cx="2362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尽可能多找出软件中缺陷</a:t>
            </a:r>
          </a:p>
        </p:txBody>
      </p:sp>
      <p:sp>
        <p:nvSpPr>
          <p:cNvPr id="16" name="椭圆 15"/>
          <p:cNvSpPr/>
          <p:nvPr/>
        </p:nvSpPr>
        <p:spPr>
          <a:xfrm>
            <a:off x="3287636" y="3228715"/>
            <a:ext cx="504056" cy="504056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052735" y="4257092"/>
            <a:ext cx="504056" cy="504056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804472" y="4104450"/>
            <a:ext cx="504056" cy="504056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97470" y="3248980"/>
            <a:ext cx="504056" cy="504056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020037" y="2238914"/>
            <a:ext cx="504056" cy="504056"/>
          </a:xfrm>
          <a:prstGeom prst="ellipse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5374" y="3050569"/>
            <a:ext cx="1125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软件系统</a:t>
            </a:r>
          </a:p>
        </p:txBody>
      </p:sp>
      <p:cxnSp>
        <p:nvCxnSpPr>
          <p:cNvPr id="22" name="曲线连接符 21"/>
          <p:cNvCxnSpPr/>
          <p:nvPr/>
        </p:nvCxnSpPr>
        <p:spPr>
          <a:xfrm rot="16200000">
            <a:off x="5075760" y="1476695"/>
            <a:ext cx="660400" cy="591820"/>
          </a:xfrm>
          <a:prstGeom prst="curvedConnector3">
            <a:avLst>
              <a:gd name="adj1" fmla="val 55481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/>
          <p:nvPr/>
        </p:nvCxnSpPr>
        <p:spPr>
          <a:xfrm rot="16200000" flipV="1">
            <a:off x="2642441" y="1646875"/>
            <a:ext cx="575945" cy="755650"/>
          </a:xfrm>
          <a:prstGeom prst="curvedConnector2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/>
          <p:nvPr/>
        </p:nvCxnSpPr>
        <p:spPr>
          <a:xfrm rot="16200000">
            <a:off x="6423866" y="1973901"/>
            <a:ext cx="451485" cy="865505"/>
          </a:xfrm>
          <a:prstGeom prst="curvedConnector2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692761" y="3055497"/>
            <a:ext cx="3508375" cy="114736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indent="0" algn="just">
              <a:lnSpc>
                <a:spcPct val="100000"/>
              </a:lnSpc>
              <a:buFont typeface="Wingdings" panose="05000000000000000000" pitchFamily="2" charset="2"/>
              <a:buNone/>
              <a:defRPr sz="280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5930" indent="1905">
              <a:defRPr>
                <a:solidFill>
                  <a:schemeClr val="lt1"/>
                </a:solidFill>
              </a:defRPr>
            </a:lvl2pPr>
            <a:lvl3pPr marL="913130" indent="1905">
              <a:defRPr>
                <a:solidFill>
                  <a:schemeClr val="lt1"/>
                </a:solidFill>
              </a:defRPr>
            </a:lvl3pPr>
            <a:lvl4pPr marL="1370330" indent="1905">
              <a:defRPr>
                <a:solidFill>
                  <a:schemeClr val="lt1"/>
                </a:solidFill>
              </a:defRPr>
            </a:lvl4pPr>
            <a:lvl5pPr marL="1827530" indent="1905"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dirty="0"/>
              <a:t>软件缺陷可能隐藏的比较深，难以发现</a:t>
            </a:r>
            <a:endParaRPr lang="en-US" altLang="zh-CN" dirty="0"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软件测试示例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一个加法器程序</a:t>
            </a:r>
            <a:endParaRPr lang="en-US" altLang="zh-CN" dirty="0"/>
          </a:p>
          <a:p>
            <a:pPr lvl="1"/>
            <a:r>
              <a:rPr lang="zh-CN" altLang="en-US" dirty="0"/>
              <a:t>功能：给定二个数字，将其相加，然后输出</a:t>
            </a:r>
            <a:endParaRPr lang="en-US" altLang="zh-CN" dirty="0"/>
          </a:p>
          <a:p>
            <a:r>
              <a:rPr lang="zh-CN" altLang="en-US" dirty="0"/>
              <a:t>设计测试数据</a:t>
            </a:r>
            <a:endParaRPr lang="en-US" altLang="zh-CN" dirty="0"/>
          </a:p>
          <a:p>
            <a:pPr lvl="1"/>
            <a:r>
              <a:rPr lang="en-US" altLang="zh-CN" dirty="0"/>
              <a:t>&lt;1,2,3&gt;&lt;-1,1,0&gt;&lt;0,0,0&gt;</a:t>
            </a:r>
          </a:p>
          <a:p>
            <a:r>
              <a:rPr lang="zh-CN" altLang="en-US" dirty="0"/>
              <a:t>运行测试程序</a:t>
            </a:r>
            <a:endParaRPr lang="en-US" altLang="zh-CN" dirty="0"/>
          </a:p>
          <a:p>
            <a:pPr lvl="1"/>
            <a:r>
              <a:rPr lang="zh-CN" altLang="en-US" dirty="0"/>
              <a:t>输入数据，查看运行结果，判断是否与预期结果一致</a:t>
            </a:r>
            <a:endParaRPr lang="en-US" altLang="zh-CN" dirty="0"/>
          </a:p>
          <a:p>
            <a:pPr lvl="1"/>
            <a:r>
              <a:rPr lang="zh-CN" altLang="en-US" dirty="0"/>
              <a:t>如果不一致就意味着有错误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在你的编程实践中，你是采用何种方式来检查代码质量、发现代码问题的？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855" y="4787666"/>
            <a:ext cx="1274055" cy="16989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en-US"/>
              <a:t>内容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程序及质量要求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程序及其内部和外部质量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程序质量保证方法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编码规范、设计方法、代码重用、结对编程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程序质量的分析方法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人工审查、自动化分析、代码测试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编写程序需要解决的问题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7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95" y="2203625"/>
            <a:ext cx="2412268" cy="24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程序编写面临的挑战！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程序功能从何而来？</a:t>
            </a:r>
            <a:endParaRPr lang="en-US" altLang="zh-CN" dirty="0"/>
          </a:p>
          <a:p>
            <a:pPr lvl="1"/>
            <a:r>
              <a:rPr lang="zh-CN" altLang="en-US" dirty="0"/>
              <a:t>谁以及如何来确定软件功能？</a:t>
            </a:r>
            <a:endParaRPr lang="en-US" altLang="zh-CN" dirty="0"/>
          </a:p>
          <a:p>
            <a:r>
              <a:rPr lang="zh-CN" altLang="en-US" dirty="0"/>
              <a:t>软件规模很大怎么办？</a:t>
            </a:r>
            <a:endParaRPr lang="en-US" altLang="zh-CN" dirty="0"/>
          </a:p>
          <a:p>
            <a:pPr lvl="1"/>
            <a:r>
              <a:rPr lang="en-US" altLang="zh-CN" dirty="0"/>
              <a:t>500 LOC vs  1M LOC</a:t>
            </a:r>
          </a:p>
          <a:p>
            <a:r>
              <a:rPr lang="zh-CN" altLang="en-US" dirty="0"/>
              <a:t>软件功能变化如何改写代码？</a:t>
            </a:r>
            <a:endParaRPr lang="en-US" altLang="zh-CN" dirty="0"/>
          </a:p>
          <a:p>
            <a:pPr lvl="1"/>
            <a:r>
              <a:rPr lang="zh-CN" altLang="en-US" dirty="0"/>
              <a:t>在哪里改、如何改？</a:t>
            </a:r>
            <a:endParaRPr lang="en-US" altLang="zh-CN" dirty="0"/>
          </a:p>
          <a:p>
            <a:r>
              <a:rPr lang="zh-CN" altLang="en-US" dirty="0"/>
              <a:t>如何保证程序质量？</a:t>
            </a:r>
            <a:endParaRPr lang="en-US" altLang="zh-CN" dirty="0"/>
          </a:p>
          <a:p>
            <a:pPr lvl="1"/>
            <a:r>
              <a:rPr lang="zh-CN" altLang="en-US" dirty="0"/>
              <a:t>能否想到代码的质量问题，如何保证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7679382" y="4244104"/>
            <a:ext cx="3924436" cy="1512714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165" eaLnBrk="1" hangingPunct="1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光靠脑子思考能解决编写程序的问题吗？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50" y="1260786"/>
            <a:ext cx="2376264" cy="257428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如何明确功能、划分模块？</a:t>
            </a:r>
            <a:endParaRPr lang="en-US" altLang="zh-CN" dirty="0"/>
          </a:p>
          <a:p>
            <a:r>
              <a:rPr lang="zh-CN" altLang="en-US" dirty="0"/>
              <a:t>如何编写代码、确保质量？</a:t>
            </a:r>
            <a:endParaRPr lang="en-US" altLang="zh-CN" dirty="0"/>
          </a:p>
          <a:p>
            <a:r>
              <a:rPr lang="zh-CN" altLang="en-US" dirty="0"/>
              <a:t>对于规模较大应用能行吗？</a:t>
            </a:r>
            <a:endParaRPr lang="en-US" altLang="zh-CN" dirty="0"/>
          </a:p>
          <a:p>
            <a:r>
              <a:rPr lang="zh-CN" altLang="en-US" dirty="0"/>
              <a:t>面临什么样的困难和问题？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66" y="4262408"/>
            <a:ext cx="1476163" cy="196848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程序的多种质量要求</a:t>
            </a:r>
            <a:endParaRPr lang="en-US" altLang="zh-CN" dirty="0"/>
          </a:p>
          <a:p>
            <a:pPr lvl="1"/>
            <a:r>
              <a:rPr lang="zh-CN" altLang="en-US" dirty="0"/>
              <a:t>外在和内在、语法和语义</a:t>
            </a:r>
            <a:endParaRPr lang="en-US" altLang="zh-CN" dirty="0"/>
          </a:p>
          <a:p>
            <a:r>
              <a:rPr lang="zh-CN" altLang="en-US" dirty="0"/>
              <a:t>确保代码质量的方法</a:t>
            </a:r>
            <a:endParaRPr lang="en-US" altLang="zh-CN" dirty="0"/>
          </a:p>
          <a:p>
            <a:pPr lvl="1"/>
            <a:r>
              <a:rPr lang="zh-CN" altLang="en-US" dirty="0"/>
              <a:t>编码规范、设计方法、代码重用、结对编程</a:t>
            </a:r>
            <a:endParaRPr lang="en-US" altLang="zh-CN" dirty="0"/>
          </a:p>
          <a:p>
            <a:r>
              <a:rPr lang="zh-CN" altLang="en-US" dirty="0"/>
              <a:t>分析、发现和审查代码</a:t>
            </a:r>
            <a:endParaRPr lang="en-US" altLang="zh-CN" dirty="0"/>
          </a:p>
          <a:p>
            <a:pPr lvl="1"/>
            <a:r>
              <a:rPr lang="zh-CN" altLang="en-US" dirty="0"/>
              <a:t>人工审查、静态分析、程序测试</a:t>
            </a:r>
          </a:p>
          <a:p>
            <a:r>
              <a:rPr lang="zh-CN" altLang="en-US" dirty="0"/>
              <a:t>学会编写高质量的程序代码</a:t>
            </a:r>
            <a:endParaRPr lang="en-US" altLang="zh-CN" dirty="0"/>
          </a:p>
          <a:p>
            <a:pPr lvl="1"/>
            <a:r>
              <a:rPr lang="zh-CN" altLang="en-US" dirty="0"/>
              <a:t>如何编写代码？如何确保质量？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课后的实践任务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开展基于结对的代码分析和维护实践</a:t>
            </a:r>
            <a:endParaRPr lang="en-US" altLang="zh-CN" dirty="0"/>
          </a:p>
          <a:p>
            <a:r>
              <a:rPr lang="zh-CN" altLang="en-US" dirty="0"/>
              <a:t>阅读和掌握编码风格</a:t>
            </a:r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C/C++</a:t>
            </a:r>
            <a:r>
              <a:rPr lang="zh-CN" altLang="en-US" dirty="0"/>
              <a:t>编程风格，要求学以致用</a:t>
            </a:r>
          </a:p>
          <a:p>
            <a:r>
              <a:rPr lang="zh-CN" altLang="en-US" dirty="0"/>
              <a:t>熟练掌握</a:t>
            </a:r>
            <a:r>
              <a:rPr lang="en-US" altLang="zh-CN" dirty="0"/>
              <a:t>SonarQube</a:t>
            </a:r>
            <a:r>
              <a:rPr lang="zh-CN" altLang="en-US" dirty="0"/>
              <a:t>工具</a:t>
            </a:r>
            <a:endParaRPr lang="en-US" altLang="zh-CN" dirty="0"/>
          </a:p>
          <a:p>
            <a:pPr lvl="1"/>
            <a:r>
              <a:rPr lang="zh-CN" altLang="en-US" dirty="0"/>
              <a:t>安装和使用，分析开源软件的代码质量</a:t>
            </a:r>
          </a:p>
          <a:p>
            <a:r>
              <a:rPr lang="zh-CN" altLang="en-US" dirty="0"/>
              <a:t>开展课程实践</a:t>
            </a:r>
            <a:endParaRPr lang="en-US" altLang="zh-CN" dirty="0"/>
          </a:p>
          <a:p>
            <a:pPr lvl="1"/>
            <a:r>
              <a:rPr lang="zh-CN" altLang="en-US" dirty="0"/>
              <a:t>阅读、理解和分析开源软件的代码质量</a:t>
            </a:r>
            <a:endParaRPr lang="en-US" altLang="zh-CN" dirty="0"/>
          </a:p>
          <a:p>
            <a:pPr lvl="1"/>
            <a:r>
              <a:rPr lang="zh-CN" altLang="en-US" dirty="0"/>
              <a:t>提交代码的质量分析报告</a:t>
            </a:r>
            <a:endParaRPr lang="en-US" altLang="zh-CN" dirty="0"/>
          </a:p>
          <a:p>
            <a:r>
              <a:rPr lang="zh-CN" altLang="en-US" dirty="0"/>
              <a:t>思考：如何编写高质量的程序代码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438" y="2168860"/>
            <a:ext cx="3505200" cy="2095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综合实践一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908844"/>
            <a:ext cx="10920413" cy="5040312"/>
          </a:xfrm>
        </p:spPr>
        <p:txBody>
          <a:bodyPr/>
          <a:lstStyle/>
          <a:p>
            <a:pPr lvl="0"/>
            <a:r>
              <a:rPr lang="zh-CN" altLang="zh-CN" dirty="0"/>
              <a:t>任务：选取或指定待阅读、分析和维护的开源软件。</a:t>
            </a:r>
          </a:p>
          <a:p>
            <a:pPr lvl="0"/>
            <a:r>
              <a:rPr lang="zh-CN" altLang="zh-CN" dirty="0"/>
              <a:t>方法</a:t>
            </a:r>
            <a:endParaRPr lang="en-US" altLang="zh-CN" dirty="0"/>
          </a:p>
          <a:p>
            <a:pPr lvl="1"/>
            <a:r>
              <a:rPr lang="zh-CN" altLang="zh-CN" dirty="0"/>
              <a:t>访问</a:t>
            </a:r>
            <a:r>
              <a:rPr lang="en-US" altLang="zh-CN" dirty="0" err="1"/>
              <a:t>Github</a:t>
            </a:r>
            <a:r>
              <a:rPr lang="zh-CN" altLang="zh-CN" dirty="0"/>
              <a:t>、码云</a:t>
            </a:r>
            <a:r>
              <a:rPr lang="en-US" altLang="zh-CN" dirty="0" err="1"/>
              <a:t>Gitee</a:t>
            </a:r>
            <a:r>
              <a:rPr lang="zh-CN" altLang="zh-CN" dirty="0"/>
              <a:t>、</a:t>
            </a:r>
            <a:r>
              <a:rPr lang="en-US" altLang="zh-CN" dirty="0" err="1"/>
              <a:t>SourceForge</a:t>
            </a:r>
            <a:r>
              <a:rPr lang="zh-CN" altLang="zh-CN" dirty="0"/>
              <a:t>等开源软件托管平台，从中检索到符合上述要求的开源软件，下载或克隆开源软件代码，阅读开源软件的相关文档来安装、部署和运行开源软件。以二人为一组、采用结对方式来开展本综合实践</a:t>
            </a:r>
          </a:p>
          <a:p>
            <a:pPr lvl="0"/>
            <a:r>
              <a:rPr lang="zh-CN" altLang="zh-CN" dirty="0"/>
              <a:t>要求</a:t>
            </a:r>
            <a:endParaRPr lang="en-US" altLang="zh-CN" dirty="0"/>
          </a:p>
          <a:p>
            <a:pPr lvl="1"/>
            <a:r>
              <a:rPr lang="zh-CN" altLang="zh-CN" dirty="0"/>
              <a:t>所选取或指定的开源软件要求功能易于理解、代码质量高、规模适中（</a:t>
            </a:r>
            <a:r>
              <a:rPr lang="en-US" altLang="zh-CN" dirty="0"/>
              <a:t>5000-20000</a:t>
            </a:r>
            <a:r>
              <a:rPr lang="zh-CN" altLang="zh-CN" dirty="0"/>
              <a:t>行代码量），也可以直接指定“</a:t>
            </a:r>
            <a:r>
              <a:rPr lang="en-US" altLang="zh-CN" dirty="0" err="1"/>
              <a:t>MiNote</a:t>
            </a:r>
            <a:r>
              <a:rPr lang="zh-CN" altLang="zh-CN" dirty="0"/>
              <a:t>”便签管理开源软件作为阅读、分析和维护的对象。</a:t>
            </a:r>
          </a:p>
          <a:p>
            <a:r>
              <a:rPr lang="zh-CN" altLang="zh-CN" dirty="0"/>
              <a:t>结果：获得开源软件源代码，并可运行和操作该开源软件。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0590" y="8620"/>
            <a:ext cx="10909212" cy="707886"/>
          </a:xfrm>
        </p:spPr>
        <p:txBody>
          <a:bodyPr/>
          <a:lstStyle/>
          <a:p>
            <a:r>
              <a:rPr lang="zh-CN" altLang="zh-CN" dirty="0"/>
              <a:t>综合实践二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125538"/>
            <a:ext cx="10920052" cy="5040312"/>
          </a:xfrm>
        </p:spPr>
        <p:txBody>
          <a:bodyPr/>
          <a:lstStyle/>
          <a:p>
            <a:pPr lvl="0"/>
            <a:r>
              <a:rPr lang="zh-CN" altLang="zh-CN" dirty="0"/>
              <a:t>任务：查看和分析开源软件</a:t>
            </a:r>
          </a:p>
          <a:p>
            <a:pPr lvl="0"/>
            <a:r>
              <a:rPr lang="zh-CN" altLang="zh-CN" dirty="0"/>
              <a:t>方法</a:t>
            </a:r>
            <a:endParaRPr lang="en-US" altLang="zh-CN" dirty="0"/>
          </a:p>
          <a:p>
            <a:pPr lvl="1"/>
            <a:r>
              <a:rPr lang="zh-CN" altLang="zh-CN" dirty="0"/>
              <a:t>访问</a:t>
            </a:r>
            <a:r>
              <a:rPr lang="en-US" altLang="zh-CN" dirty="0" err="1"/>
              <a:t>Github</a:t>
            </a:r>
            <a:r>
              <a:rPr lang="zh-CN" altLang="zh-CN" dirty="0"/>
              <a:t>、</a:t>
            </a:r>
            <a:r>
              <a:rPr lang="en-US" altLang="zh-CN" dirty="0" err="1"/>
              <a:t>SourceForge</a:t>
            </a:r>
            <a:r>
              <a:rPr lang="zh-CN" altLang="zh-CN" dirty="0"/>
              <a:t>、</a:t>
            </a:r>
            <a:r>
              <a:rPr lang="en-US" altLang="zh-CN" dirty="0" err="1"/>
              <a:t>Gitee</a:t>
            </a:r>
            <a:r>
              <a:rPr lang="zh-CN" altLang="zh-CN" dirty="0"/>
              <a:t>等开源软件托管平台或</a:t>
            </a:r>
            <a:r>
              <a:rPr lang="en-US" altLang="zh-CN" dirty="0"/>
              <a:t>Apache</a:t>
            </a:r>
            <a:r>
              <a:rPr lang="zh-CN" altLang="zh-CN" dirty="0"/>
              <a:t>、</a:t>
            </a:r>
            <a:r>
              <a:rPr lang="en-US" altLang="zh-CN" dirty="0"/>
              <a:t>Eclipse</a:t>
            </a:r>
            <a:r>
              <a:rPr lang="zh-CN" altLang="zh-CN" dirty="0"/>
              <a:t>等开源软件基金会平台，从中检索自己感兴趣的开源软件，阅读相关的软件文档，下载安装开源软件</a:t>
            </a:r>
          </a:p>
          <a:p>
            <a:pPr lvl="0"/>
            <a:r>
              <a:rPr lang="zh-CN" altLang="zh-CN" dirty="0"/>
              <a:t>要求</a:t>
            </a:r>
            <a:endParaRPr lang="en-US" altLang="zh-CN" dirty="0"/>
          </a:p>
          <a:p>
            <a:pPr lvl="1"/>
            <a:r>
              <a:rPr lang="zh-CN" altLang="zh-CN" dirty="0"/>
              <a:t>结合自己的兴趣，查看有那些开源软件，分析这些软件的功能和定位、存在的缺陷和不足</a:t>
            </a:r>
          </a:p>
          <a:p>
            <a:pPr lvl="0"/>
            <a:r>
              <a:rPr lang="zh-CN" altLang="zh-CN" dirty="0"/>
              <a:t>结果：掌握开源软件托管平台的使用方法，大致了解感兴趣的开源软件情况</a:t>
            </a: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程序如何编写？</a:t>
            </a:r>
          </a:p>
        </p:txBody>
      </p:sp>
      <p:sp>
        <p:nvSpPr>
          <p:cNvPr id="4" name="矩形 3"/>
          <p:cNvSpPr/>
          <p:nvPr/>
        </p:nvSpPr>
        <p:spPr>
          <a:xfrm>
            <a:off x="4907074" y="3046766"/>
            <a:ext cx="2556284" cy="14041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编写程序</a:t>
            </a:r>
          </a:p>
        </p:txBody>
      </p:sp>
      <p:sp>
        <p:nvSpPr>
          <p:cNvPr id="5" name="箭头: 右 4"/>
          <p:cNvSpPr/>
          <p:nvPr/>
        </p:nvSpPr>
        <p:spPr>
          <a:xfrm>
            <a:off x="7985416" y="3334798"/>
            <a:ext cx="972108" cy="82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4965" y="1124744"/>
            <a:ext cx="2160240" cy="1008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要实现的功能</a:t>
            </a:r>
          </a:p>
        </p:txBody>
      </p:sp>
      <p:sp>
        <p:nvSpPr>
          <p:cNvPr id="9" name="椭圆 8"/>
          <p:cNvSpPr/>
          <p:nvPr/>
        </p:nvSpPr>
        <p:spPr>
          <a:xfrm>
            <a:off x="690391" y="2398694"/>
            <a:ext cx="2160240" cy="1008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采用编程语言</a:t>
            </a:r>
          </a:p>
        </p:txBody>
      </p:sp>
      <p:sp>
        <p:nvSpPr>
          <p:cNvPr id="11" name="椭圆 10"/>
          <p:cNvSpPr/>
          <p:nvPr/>
        </p:nvSpPr>
        <p:spPr>
          <a:xfrm>
            <a:off x="690391" y="3820852"/>
            <a:ext cx="2160240" cy="1008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逻辑思考推理</a:t>
            </a:r>
          </a:p>
        </p:txBody>
      </p:sp>
      <p:sp>
        <p:nvSpPr>
          <p:cNvPr id="13" name="椭圆 12"/>
          <p:cNvSpPr/>
          <p:nvPr/>
        </p:nvSpPr>
        <p:spPr>
          <a:xfrm>
            <a:off x="688424" y="5161002"/>
            <a:ext cx="2160240" cy="1008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</a:rPr>
              <a:t>程序设计经验</a:t>
            </a:r>
          </a:p>
        </p:txBody>
      </p:sp>
      <p:sp>
        <p:nvSpPr>
          <p:cNvPr id="15" name="箭头: 右 14"/>
          <p:cNvSpPr/>
          <p:nvPr/>
        </p:nvSpPr>
        <p:spPr>
          <a:xfrm>
            <a:off x="3405332" y="3334798"/>
            <a:ext cx="972108" cy="82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文档 15"/>
          <p:cNvSpPr/>
          <p:nvPr/>
        </p:nvSpPr>
        <p:spPr>
          <a:xfrm>
            <a:off x="9591810" y="2994398"/>
            <a:ext cx="1908212" cy="1456524"/>
          </a:xfrm>
          <a:prstGeom prst="flowChartDocumen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程序代码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334566" y="858906"/>
            <a:ext cx="2880320" cy="552242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78982" y="2137084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逻辑思考、认知和推理的过程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561" y="5759696"/>
            <a:ext cx="788293" cy="75994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568744" y="5759696"/>
            <a:ext cx="7272852" cy="789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你是如何编写程序的？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3952" y="851517"/>
            <a:ext cx="5237784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思考和讨论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953" y="3842932"/>
            <a:ext cx="4166572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eaLnBrk="1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2400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你是否意识到程序质量的重要性？你认为高质量的程序应该是什么样的？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479" y="2129307"/>
            <a:ext cx="2412999" cy="321733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042978" y="1088740"/>
            <a:ext cx="3852428" cy="1188132"/>
          </a:xfrm>
          <a:prstGeom prst="rect">
            <a:avLst/>
          </a:prstGeom>
        </p:spPr>
        <p:txBody>
          <a:bodyPr vert="horz" anchor="b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4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问题和讨论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4" y="2780928"/>
            <a:ext cx="2340260" cy="25850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程序的编辑、编译、部署和运行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53615" y="2780928"/>
          <a:ext cx="11241552" cy="23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356985" imgH="1341120" progId="Visio.Drawing.15">
                  <p:embed/>
                </p:oleObj>
              </mc:Choice>
              <mc:Fallback>
                <p:oleObj name="Visio" r:id="rId2" imgW="6356985" imgH="134112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615" y="2780928"/>
                        <a:ext cx="11241552" cy="2376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8542" y="1469976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基于用户需求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63558" y="1469976"/>
            <a:ext cx="242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产生运行结果</a:t>
            </a:r>
          </a:p>
        </p:txBody>
      </p: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>
          <a:xfrm>
            <a:off x="2710830" y="1731586"/>
            <a:ext cx="6552728" cy="0"/>
          </a:xfrm>
          <a:prstGeom prst="straightConnector1">
            <a:avLst/>
          </a:prstGeom>
          <a:ln w="25400">
            <a:prstDash val="sys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32988" y="1076110"/>
            <a:ext cx="392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如何保证质量问题？！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cb355037-087a-4cdd-a4de-972ce56b9656}"/>
</p:tagLst>
</file>

<file path=ppt/theme/theme1.xml><?xml version="1.0" encoding="utf-8"?>
<a:theme xmlns:a="http://schemas.openxmlformats.org/drawingml/2006/main" name="自定义设计方案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0000"/>
      </a:accent1>
      <a:accent2>
        <a:srgbClr val="000000"/>
      </a:accent2>
      <a:accent3>
        <a:srgbClr val="0000FF"/>
      </a:accent3>
      <a:accent4>
        <a:srgbClr val="00B0F0"/>
      </a:accent4>
      <a:accent5>
        <a:srgbClr val="0000BF"/>
      </a:accent5>
      <a:accent6>
        <a:srgbClr val="00B050"/>
      </a:accent6>
      <a:hlink>
        <a:srgbClr val="92D050"/>
      </a:hlink>
      <a:folHlink>
        <a:srgbClr val="FF0000"/>
      </a:folHlink>
    </a:clrScheme>
    <a:fontScheme name="自定义 11">
      <a:majorFont>
        <a:latin typeface="Times New Roman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《卫星导航定位导论》 20100913</Template>
  <TotalTime>287</TotalTime>
  <Words>3667</Words>
  <Application>Microsoft Office PowerPoint</Application>
  <PresentationFormat>自定义</PresentationFormat>
  <Paragraphs>591</Paragraphs>
  <Slides>81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7" baseType="lpstr">
      <vt:lpstr>微软雅黑</vt:lpstr>
      <vt:lpstr>Arial</vt:lpstr>
      <vt:lpstr>Times New Roman</vt:lpstr>
      <vt:lpstr>Wingdings</vt:lpstr>
      <vt:lpstr>自定义设计方案</vt:lpstr>
      <vt:lpstr>Visio</vt:lpstr>
      <vt:lpstr>PowerPoint 演示文稿</vt:lpstr>
      <vt:lpstr>内容</vt:lpstr>
      <vt:lpstr>1.1 何为程序？</vt:lpstr>
      <vt:lpstr>程序代码示例</vt:lpstr>
      <vt:lpstr>1.2 程序组成-语句</vt:lpstr>
      <vt:lpstr>程序组成-模块</vt:lpstr>
      <vt:lpstr>示例：小米便签的模块结构</vt:lpstr>
      <vt:lpstr>1.3 程序如何编写？</vt:lpstr>
      <vt:lpstr>程序的编辑、编译、部署和运行</vt:lpstr>
      <vt:lpstr>产品的质量问题</vt:lpstr>
      <vt:lpstr>1.4 程序的二类利益相关者</vt:lpstr>
      <vt:lpstr>对程序的不同质量需求</vt:lpstr>
      <vt:lpstr>1.5 程序质量的内在和外在体现</vt:lpstr>
      <vt:lpstr>示例：从用户和程序员视角看程序质量</vt:lpstr>
      <vt:lpstr>示例：程序代码质量</vt:lpstr>
      <vt:lpstr>思考和讨论</vt:lpstr>
      <vt:lpstr>内容</vt:lpstr>
      <vt:lpstr>2.1 程序质量的语法和语义体现</vt:lpstr>
      <vt:lpstr>程序质量保证方法</vt:lpstr>
      <vt:lpstr>2.2 遵循编码风格</vt:lpstr>
      <vt:lpstr>示例：遵循编码风格</vt:lpstr>
      <vt:lpstr>编写代码的基本原则</vt:lpstr>
      <vt:lpstr>编码风格-代码布局</vt:lpstr>
      <vt:lpstr>编码风格-代码组织</vt:lpstr>
      <vt:lpstr>编码风格-命名规范</vt:lpstr>
      <vt:lpstr>编码风格-命名</vt:lpstr>
      <vt:lpstr>编码风格-命名</vt:lpstr>
      <vt:lpstr>编码风格-代码注释</vt:lpstr>
      <vt:lpstr>编码风格示例</vt:lpstr>
      <vt:lpstr>编码风格的相关书籍</vt:lpstr>
      <vt:lpstr>讨论代码风格</vt:lpstr>
      <vt:lpstr>2.3 采用程序设计方法学</vt:lpstr>
      <vt:lpstr>代码设计规范-语句设计</vt:lpstr>
      <vt:lpstr>代码设计规范-模块化设计</vt:lpstr>
      <vt:lpstr>代码设计规范-高内聚度</vt:lpstr>
      <vt:lpstr>代码设计规范-低耦合度</vt:lpstr>
      <vt:lpstr>示例：采用程序设计方法</vt:lpstr>
      <vt:lpstr>2.4 代码重用</vt:lpstr>
      <vt:lpstr>重用代码片段 </vt:lpstr>
      <vt:lpstr>重用函数、类和软构件</vt:lpstr>
      <vt:lpstr>重用开源代码</vt:lpstr>
      <vt:lpstr>思考和讨论</vt:lpstr>
      <vt:lpstr>2.5 结对编程(Pair-Programming)</vt:lpstr>
      <vt:lpstr>个体开发的局限性</vt:lpstr>
      <vt:lpstr>软件开发是集体性/群体性行为</vt:lpstr>
      <vt:lpstr>现实世界的结对示例</vt:lpstr>
      <vt:lpstr>如何实现结对编程</vt:lpstr>
      <vt:lpstr>编程行为及其特点</vt:lpstr>
      <vt:lpstr>结对写程序</vt:lpstr>
      <vt:lpstr>结对编程中的代码复审</vt:lpstr>
      <vt:lpstr>结对写文档</vt:lpstr>
      <vt:lpstr>结对做测试</vt:lpstr>
      <vt:lpstr>结对编程带来的好处</vt:lpstr>
      <vt:lpstr>结对编程的不同阶段和技巧</vt:lpstr>
      <vt:lpstr>思考和讨论</vt:lpstr>
      <vt:lpstr>内容</vt:lpstr>
      <vt:lpstr>3.1 程序代码中潜在的质量问题</vt:lpstr>
      <vt:lpstr>代码质量分析的常用方法</vt:lpstr>
      <vt:lpstr>3.2 人工审查代码</vt:lpstr>
      <vt:lpstr>人工审查些什么？</vt:lpstr>
      <vt:lpstr>人工审查-谁负责审查</vt:lpstr>
      <vt:lpstr>3.3 自动化工具审查-代码静态分析</vt:lpstr>
      <vt:lpstr>自动化代码分析工具</vt:lpstr>
      <vt:lpstr>SonarQube概述</vt:lpstr>
      <vt:lpstr>SonarQube可分析的质量问题</vt:lpstr>
      <vt:lpstr>SonarQube分析发现的问题类别</vt:lpstr>
      <vt:lpstr>SonarQube分析报告</vt:lpstr>
      <vt:lpstr>代码审查后要做的工作</vt:lpstr>
      <vt:lpstr>3.4 软件测试技术</vt:lpstr>
      <vt:lpstr>软件测试的目的和任务</vt:lpstr>
      <vt:lpstr>软件测试示例</vt:lpstr>
      <vt:lpstr>思考和讨论</vt:lpstr>
      <vt:lpstr>内容</vt:lpstr>
      <vt:lpstr>程序编写面临的挑战！</vt:lpstr>
      <vt:lpstr>思考和讨论</vt:lpstr>
      <vt:lpstr>小结</vt:lpstr>
      <vt:lpstr>课后的实践任务</vt:lpstr>
      <vt:lpstr>综合实践一</vt:lpstr>
      <vt:lpstr>综合实践二</vt:lpstr>
      <vt:lpstr>思考和讨论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kd</dc:creator>
  <cp:lastModifiedBy>文英 郑</cp:lastModifiedBy>
  <cp:revision>2588</cp:revision>
  <cp:lastPrinted>2024-06-14T03:03:32Z</cp:lastPrinted>
  <dcterms:created xsi:type="dcterms:W3CDTF">2113-01-01T00:00:00Z</dcterms:created>
  <dcterms:modified xsi:type="dcterms:W3CDTF">2024-06-14T07:44:24Z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4E9D33559A334BB4AD3B2D51B462F62D</vt:lpwstr>
  </property>
</Properties>
</file>